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6" r:id="rId1"/>
  </p:sldMasterIdLst>
  <p:sldIdLst>
    <p:sldId id="256" r:id="rId2"/>
    <p:sldId id="257" r:id="rId3"/>
    <p:sldId id="258" r:id="rId4"/>
    <p:sldId id="259" r:id="rId5"/>
    <p:sldId id="261" r:id="rId6"/>
    <p:sldId id="262" r:id="rId7"/>
    <p:sldId id="263" r:id="rId8"/>
    <p:sldId id="264" r:id="rId9"/>
    <p:sldId id="265" r:id="rId10"/>
    <p:sldId id="266" r:id="rId11"/>
    <p:sldId id="260" r:id="rId1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41" d="100"/>
          <a:sy n="41" d="100"/>
        </p:scale>
        <p:origin x="-792" y="-180"/>
      </p:cViewPr>
      <p:guideLst>
        <p:guide orient="horz" pos="2160"/>
        <p:guide pos="288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516624"/>
            <a:ext cx="7315200" cy="2595025"/>
          </a:xfrm>
        </p:spPr>
        <p:txBody>
          <a:bodyPr>
            <a:normAutofit/>
          </a:bodyPr>
          <a:lstStyle>
            <a:lvl1pPr>
              <a:defRPr sz="4800"/>
            </a:lvl1pPr>
          </a:lstStyle>
          <a:p>
            <a:r>
              <a:rPr lang="en-US" smtClean="0"/>
              <a:t>Click to edit Master title style</a:t>
            </a:r>
            <a:endParaRPr lang="en-US"/>
          </a:p>
        </p:txBody>
      </p:sp>
      <p:sp>
        <p:nvSpPr>
          <p:cNvPr id="3" name="Subtitle 2"/>
          <p:cNvSpPr>
            <a:spLocks noGrp="1"/>
          </p:cNvSpPr>
          <p:nvPr>
            <p:ph type="subTitle" idx="1"/>
          </p:nvPr>
        </p:nvSpPr>
        <p:spPr>
          <a:xfrm>
            <a:off x="914400" y="5166530"/>
            <a:ext cx="7315200" cy="1144632"/>
          </a:xfrm>
        </p:spPr>
        <p:txBody>
          <a:bodyPr>
            <a:normAutofit/>
          </a:bodyPr>
          <a:lstStyle>
            <a:lvl1pPr marL="0" indent="0" algn="l">
              <a:buNone/>
              <a:defRPr sz="22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7" name="Date Placeholder 6"/>
          <p:cNvSpPr>
            <a:spLocks noGrp="1"/>
          </p:cNvSpPr>
          <p:nvPr>
            <p:ph type="dt" sz="half" idx="10"/>
          </p:nvPr>
        </p:nvSpPr>
        <p:spPr/>
        <p:txBody>
          <a:bodyPr/>
          <a:lstStyle/>
          <a:p>
            <a:fld id="{1C2E7AAF-588B-4749-8F89-4979826F6F79}" type="datetimeFigureOut">
              <a:rPr lang="en-US" smtClean="0"/>
              <a:pPr/>
              <a:t>1/21/2015</a:t>
            </a:fld>
            <a:endParaRPr lang="en-US"/>
          </a:p>
        </p:txBody>
      </p:sp>
      <p:sp>
        <p:nvSpPr>
          <p:cNvPr id="8" name="Slide Number Placeholder 7"/>
          <p:cNvSpPr>
            <a:spLocks noGrp="1"/>
          </p:cNvSpPr>
          <p:nvPr>
            <p:ph type="sldNum" sz="quarter" idx="11"/>
          </p:nvPr>
        </p:nvSpPr>
        <p:spPr/>
        <p:txBody>
          <a:bodyPr/>
          <a:lstStyle/>
          <a:p>
            <a:fld id="{F2AB5710-AD37-4AB7-BD2D-7100396EC944}" type="slidenum">
              <a:rPr lang="en-US" smtClean="0"/>
              <a:pPr/>
              <a:t>‹#›</a:t>
            </a:fld>
            <a:endParaRPr lang="en-US"/>
          </a:p>
        </p:txBody>
      </p:sp>
      <p:sp>
        <p:nvSpPr>
          <p:cNvPr id="9" name="Footer Placeholder 8"/>
          <p:cNvSpPr>
            <a:spLocks noGrp="1"/>
          </p:cNvSpPr>
          <p:nvPr>
            <p:ph type="ftr" sz="quarter" idx="12"/>
          </p:nvPr>
        </p:nvSpPr>
        <p:spPr/>
        <p:txBody>
          <a:bodyPr/>
          <a:lstStyle/>
          <a:p>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C2E7AAF-588B-4749-8F89-4979826F6F79}" type="datetimeFigureOut">
              <a:rPr lang="en-US" smtClean="0"/>
              <a:pPr/>
              <a:t>1/21/2015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2AB5710-AD37-4AB7-BD2D-7100396EC944}"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14400" y="5017572"/>
            <a:ext cx="7315200" cy="1293592"/>
          </a:xfrm>
        </p:spPr>
        <p:txBody>
          <a:bodyPr anchor="t"/>
          <a:lstStyle>
            <a:lvl1pPr algn="l">
              <a:defRPr sz="4000" b="0" cap="none"/>
            </a:lvl1pPr>
          </a:lstStyle>
          <a:p>
            <a:r>
              <a:rPr lang="en-US" smtClean="0"/>
              <a:t>Click to edit Master title style</a:t>
            </a:r>
            <a:endParaRPr lang="en-US"/>
          </a:p>
        </p:txBody>
      </p:sp>
      <p:sp>
        <p:nvSpPr>
          <p:cNvPr id="3" name="Text Placeholder 2"/>
          <p:cNvSpPr>
            <a:spLocks noGrp="1"/>
          </p:cNvSpPr>
          <p:nvPr>
            <p:ph type="body" idx="1"/>
          </p:nvPr>
        </p:nvSpPr>
        <p:spPr>
          <a:xfrm>
            <a:off x="914400" y="3865097"/>
            <a:ext cx="7315200" cy="1098439"/>
          </a:xfrm>
        </p:spPr>
        <p:txBody>
          <a:bodyPr anchor="b"/>
          <a:lstStyle>
            <a:lvl1pPr marL="0" indent="0">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C2E7AAF-588B-4749-8F89-4979826F6F79}" type="datetimeFigureOut">
              <a:rPr lang="en-US" smtClean="0"/>
              <a:pPr/>
              <a:t>1/21/2015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2AB5710-AD37-4AB7-BD2D-7100396EC944}"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1C2E7AAF-588B-4749-8F89-4979826F6F79}" type="datetimeFigureOut">
              <a:rPr lang="en-US" smtClean="0"/>
              <a:pPr/>
              <a:t>1/21/2015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2AB5710-AD37-4AB7-BD2D-7100396EC944}" type="slidenum">
              <a:rPr lang="en-US" smtClean="0"/>
              <a:pPr/>
              <a:t>‹#›</a:t>
            </a:fld>
            <a:endParaRPr lang="en-US"/>
          </a:p>
        </p:txBody>
      </p:sp>
      <p:sp>
        <p:nvSpPr>
          <p:cNvPr id="9" name="Title 8"/>
          <p:cNvSpPr>
            <a:spLocks noGrp="1"/>
          </p:cNvSpPr>
          <p:nvPr>
            <p:ph type="title"/>
          </p:nvPr>
        </p:nvSpPr>
        <p:spPr>
          <a:xfrm>
            <a:off x="914400" y="1544715"/>
            <a:ext cx="7315200" cy="1154097"/>
          </a:xfrm>
        </p:spPr>
        <p:txBody>
          <a:bodyPr/>
          <a:lstStyle/>
          <a:p>
            <a:r>
              <a:rPr lang="en-US" smtClean="0"/>
              <a:t>Click to edit Master title style</a:t>
            </a:r>
            <a:endParaRPr lang="en-US"/>
          </a:p>
        </p:txBody>
      </p:sp>
      <p:sp>
        <p:nvSpPr>
          <p:cNvPr id="8" name="Content Placeholder 7"/>
          <p:cNvSpPr>
            <a:spLocks noGrp="1"/>
          </p:cNvSpPr>
          <p:nvPr>
            <p:ph sz="quarter" idx="13"/>
          </p:nvPr>
        </p:nvSpPr>
        <p:spPr>
          <a:xfrm>
            <a:off x="914400" y="2743200"/>
            <a:ext cx="3566160" cy="359359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1" name="Content Placeholder 10"/>
          <p:cNvSpPr>
            <a:spLocks noGrp="1"/>
          </p:cNvSpPr>
          <p:nvPr>
            <p:ph sz="quarter" idx="14"/>
          </p:nvPr>
        </p:nvSpPr>
        <p:spPr>
          <a:xfrm>
            <a:off x="4681728" y="2743200"/>
            <a:ext cx="3566160" cy="359568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116348" y="2743200"/>
            <a:ext cx="3364992" cy="621792"/>
          </a:xfrm>
        </p:spPr>
        <p:txBody>
          <a:bodyPr anchor="b">
            <a:noAutofit/>
          </a:bodyPr>
          <a:lstStyle>
            <a:lvl1pPr marL="0" indent="0">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5" name="Text Placeholder 4"/>
          <p:cNvSpPr>
            <a:spLocks noGrp="1"/>
          </p:cNvSpPr>
          <p:nvPr>
            <p:ph type="body" sz="quarter" idx="3"/>
          </p:nvPr>
        </p:nvSpPr>
        <p:spPr>
          <a:xfrm>
            <a:off x="4885144" y="2743200"/>
            <a:ext cx="3362062" cy="621792"/>
          </a:xfrm>
        </p:spPr>
        <p:txBody>
          <a:bodyPr anchor="b">
            <a:noAutofit/>
          </a:bodyPr>
          <a:lstStyle>
            <a:lvl1pPr marL="0" indent="0">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7" name="Date Placeholder 6"/>
          <p:cNvSpPr>
            <a:spLocks noGrp="1"/>
          </p:cNvSpPr>
          <p:nvPr>
            <p:ph type="dt" sz="half" idx="10"/>
          </p:nvPr>
        </p:nvSpPr>
        <p:spPr/>
        <p:txBody>
          <a:bodyPr/>
          <a:lstStyle/>
          <a:p>
            <a:fld id="{1C2E7AAF-588B-4749-8F89-4979826F6F79}" type="datetimeFigureOut">
              <a:rPr lang="en-US" smtClean="0"/>
              <a:pPr/>
              <a:t>1/21/2015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2AB5710-AD37-4AB7-BD2D-7100396EC944}" type="slidenum">
              <a:rPr lang="en-US" smtClean="0"/>
              <a:pPr/>
              <a:t>‹#›</a:t>
            </a:fld>
            <a:endParaRPr lang="en-US"/>
          </a:p>
        </p:txBody>
      </p:sp>
      <p:sp>
        <p:nvSpPr>
          <p:cNvPr id="10" name="Title 9"/>
          <p:cNvSpPr>
            <a:spLocks noGrp="1"/>
          </p:cNvSpPr>
          <p:nvPr>
            <p:ph type="title"/>
          </p:nvPr>
        </p:nvSpPr>
        <p:spPr>
          <a:xfrm>
            <a:off x="914400" y="1544715"/>
            <a:ext cx="7315200" cy="1154097"/>
          </a:xfrm>
        </p:spPr>
        <p:txBody>
          <a:bodyPr/>
          <a:lstStyle/>
          <a:p>
            <a:r>
              <a:rPr lang="en-US" smtClean="0"/>
              <a:t>Click to edit Master title style</a:t>
            </a:r>
            <a:endParaRPr lang="en-US" dirty="0"/>
          </a:p>
        </p:txBody>
      </p:sp>
      <p:sp>
        <p:nvSpPr>
          <p:cNvPr id="11" name="Content Placeholder 10"/>
          <p:cNvSpPr>
            <a:spLocks noGrp="1"/>
          </p:cNvSpPr>
          <p:nvPr>
            <p:ph sz="quarter" idx="13"/>
          </p:nvPr>
        </p:nvSpPr>
        <p:spPr>
          <a:xfrm>
            <a:off x="914400" y="3383280"/>
            <a:ext cx="3566160" cy="295351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3" name="Content Placeholder 12"/>
          <p:cNvSpPr>
            <a:spLocks noGrp="1"/>
          </p:cNvSpPr>
          <p:nvPr>
            <p:ph sz="quarter" idx="14"/>
          </p:nvPr>
        </p:nvSpPr>
        <p:spPr>
          <a:xfrm>
            <a:off x="4681727" y="3383280"/>
            <a:ext cx="3566160" cy="295351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C2E7AAF-588B-4749-8F89-4979826F6F79}" type="datetimeFigureOut">
              <a:rPr lang="en-US" smtClean="0"/>
              <a:pPr/>
              <a:t>1/21/2015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2AB5710-AD37-4AB7-BD2D-7100396EC944}"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C2E7AAF-588B-4749-8F89-4979826F6F79}" type="datetimeFigureOut">
              <a:rPr lang="en-US" smtClean="0"/>
              <a:pPr/>
              <a:t>1/21/2015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2AB5710-AD37-4AB7-BD2D-7100396EC944}"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4400" y="1825362"/>
            <a:ext cx="2950936" cy="2173015"/>
          </a:xfrm>
        </p:spPr>
        <p:txBody>
          <a:bodyPr anchor="b">
            <a:normAutofit/>
          </a:bodyPr>
          <a:lstStyle>
            <a:lvl1pPr algn="l">
              <a:defRPr sz="2800" b="0"/>
            </a:lvl1pPr>
          </a:lstStyle>
          <a:p>
            <a:r>
              <a:rPr lang="en-US" smtClean="0"/>
              <a:t>Click to edit Master title style</a:t>
            </a:r>
            <a:endParaRPr lang="en-US" dirty="0"/>
          </a:p>
        </p:txBody>
      </p:sp>
      <p:sp>
        <p:nvSpPr>
          <p:cNvPr id="3" name="Content Placeholder 2"/>
          <p:cNvSpPr>
            <a:spLocks noGrp="1"/>
          </p:cNvSpPr>
          <p:nvPr>
            <p:ph idx="1"/>
          </p:nvPr>
        </p:nvSpPr>
        <p:spPr>
          <a:xfrm>
            <a:off x="4021752" y="1826709"/>
            <a:ext cx="4207848" cy="4476614"/>
          </a:xfrm>
        </p:spPr>
        <p:txBody>
          <a:bodyPr anchor="ctr"/>
          <a:lstStyle>
            <a:lvl1pPr>
              <a:defRPr sz="2000"/>
            </a:lvl1pPr>
            <a:lvl2pPr>
              <a:defRPr sz="1800"/>
            </a:lvl2pPr>
            <a:lvl3pPr>
              <a:defRPr sz="1600"/>
            </a:lvl3pPr>
            <a:lvl4pPr>
              <a:defRPr sz="1400"/>
            </a:lvl4pPr>
            <a:lvl5pPr>
              <a:defRPr sz="14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914400" y="4061095"/>
            <a:ext cx="2950936" cy="224538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C2E7AAF-588B-4749-8F89-4979826F6F79}" type="datetimeFigureOut">
              <a:rPr lang="en-US" smtClean="0"/>
              <a:pPr/>
              <a:t>1/21/2015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2AB5710-AD37-4AB7-BD2D-7100396EC944}"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4400" y="1828800"/>
            <a:ext cx="2953512" cy="2176272"/>
          </a:xfrm>
        </p:spPr>
        <p:txBody>
          <a:bodyPr anchor="b">
            <a:normAutofit/>
          </a:bodyPr>
          <a:lstStyle>
            <a:lvl1pPr algn="l">
              <a:defRPr sz="2800" b="0"/>
            </a:lvl1pPr>
          </a:lstStyle>
          <a:p>
            <a:r>
              <a:rPr lang="en-US" smtClean="0"/>
              <a:t>Click to edit Master title style</a:t>
            </a:r>
            <a:endParaRPr lang="en-US" dirty="0"/>
          </a:p>
        </p:txBody>
      </p:sp>
      <p:sp>
        <p:nvSpPr>
          <p:cNvPr id="3" name="Picture Placeholder 2"/>
          <p:cNvSpPr>
            <a:spLocks noGrp="1"/>
          </p:cNvSpPr>
          <p:nvPr>
            <p:ph type="pic" idx="1"/>
          </p:nvPr>
        </p:nvSpPr>
        <p:spPr>
          <a:xfrm>
            <a:off x="4191000" y="2286000"/>
            <a:ext cx="4038600" cy="3352800"/>
          </a:xfrm>
          <a:solidFill>
            <a:schemeClr val="accent2"/>
          </a:solidFill>
          <a:ln w="12700">
            <a:noFill/>
          </a:ln>
          <a:effectLst>
            <a:reflection blurRad="12700" stA="30000" endPos="30000" dist="31750" dir="5400000" sy="-100000" algn="bl" rotWithShape="0"/>
          </a:effectLst>
          <a:scene3d>
            <a:camera prst="perspectiveRight" fov="2700000">
              <a:rot lat="240000" lon="900000" rev="0"/>
            </a:camera>
            <a:lightRig rig="threePt" dir="t">
              <a:rot lat="0" lon="0" rev="2700000"/>
            </a:lightRig>
          </a:scene3d>
          <a:sp3d/>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914400" y="4059936"/>
            <a:ext cx="2953512" cy="2249424"/>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C2E7AAF-588B-4749-8F89-4979826F6F79}" type="datetimeFigureOut">
              <a:rPr lang="en-US" smtClean="0"/>
              <a:pPr/>
              <a:t>1/21/2015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2AB5710-AD37-4AB7-BD2D-7100396EC944}"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C2E7AAF-588B-4749-8F89-4979826F6F79}" type="datetimeFigureOut">
              <a:rPr lang="en-US" smtClean="0"/>
              <a:pPr/>
              <a:t>1/21/2015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2AB5710-AD37-4AB7-BD2D-7100396EC944}"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248400" y="1826709"/>
            <a:ext cx="1492499" cy="4484454"/>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54524" y="1826709"/>
            <a:ext cx="5241476" cy="448445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C2E7AAF-588B-4749-8F89-4979826F6F79}" type="datetimeFigureOut">
              <a:rPr lang="en-US" smtClean="0"/>
              <a:pPr/>
              <a:t>1/21/2015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2AB5710-AD37-4AB7-BD2D-7100396EC944}"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10" name="Rectangle 9"/>
          <p:cNvSpPr/>
          <p:nvPr/>
        </p:nvSpPr>
        <p:spPr>
          <a:xfrm>
            <a:off x="8435268" y="573807"/>
            <a:ext cx="86236" cy="572316"/>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p:cNvSpPr/>
          <p:nvPr/>
        </p:nvSpPr>
        <p:spPr>
          <a:xfrm>
            <a:off x="8569419" y="573807"/>
            <a:ext cx="576072" cy="572316"/>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914400" y="1544715"/>
            <a:ext cx="7315200" cy="1154097"/>
          </a:xfrm>
          <a:prstGeom prst="rect">
            <a:avLst/>
          </a:prstGeom>
        </p:spPr>
        <p:txBody>
          <a:bodyPr vert="horz" lIns="91440" tIns="45720" rIns="91440" bIns="45720" rtlCol="0" anchor="b">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914400" y="2769833"/>
            <a:ext cx="7315200" cy="3539527"/>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smtClean="0"/>
          </a:p>
        </p:txBody>
      </p:sp>
      <p:sp>
        <p:nvSpPr>
          <p:cNvPr id="4" name="Date Placeholder 3"/>
          <p:cNvSpPr>
            <a:spLocks noGrp="1"/>
          </p:cNvSpPr>
          <p:nvPr>
            <p:ph type="dt" sz="half" idx="2"/>
          </p:nvPr>
        </p:nvSpPr>
        <p:spPr>
          <a:xfrm>
            <a:off x="6007690" y="548797"/>
            <a:ext cx="1189132" cy="297918"/>
          </a:xfrm>
          <a:prstGeom prst="rect">
            <a:avLst/>
          </a:prstGeom>
        </p:spPr>
        <p:txBody>
          <a:bodyPr vert="horz" lIns="91440" tIns="45720" rIns="91440" bIns="45720" rtlCol="0" anchor="ctr"/>
          <a:lstStyle>
            <a:lvl1pPr algn="l">
              <a:defRPr sz="1200">
                <a:solidFill>
                  <a:schemeClr val="tx1">
                    <a:alpha val="50000"/>
                  </a:schemeClr>
                </a:solidFill>
              </a:defRPr>
            </a:lvl1pPr>
          </a:lstStyle>
          <a:p>
            <a:fld id="{1C2E7AAF-588B-4749-8F89-4979826F6F79}" type="datetimeFigureOut">
              <a:rPr lang="en-US" smtClean="0"/>
              <a:pPr/>
              <a:t>1/21/2015</a:t>
            </a:fld>
            <a:endParaRPr lang="en-US"/>
          </a:p>
        </p:txBody>
      </p:sp>
      <p:sp>
        <p:nvSpPr>
          <p:cNvPr id="6" name="Slide Number Placeholder 5"/>
          <p:cNvSpPr>
            <a:spLocks noGrp="1"/>
          </p:cNvSpPr>
          <p:nvPr>
            <p:ph type="sldNum" sz="quarter" idx="4"/>
          </p:nvPr>
        </p:nvSpPr>
        <p:spPr>
          <a:xfrm>
            <a:off x="7314415" y="548797"/>
            <a:ext cx="941203" cy="301752"/>
          </a:xfrm>
          <a:prstGeom prst="rect">
            <a:avLst/>
          </a:prstGeom>
        </p:spPr>
        <p:txBody>
          <a:bodyPr vert="horz" lIns="91440" tIns="45720" rIns="91440" bIns="45720" rtlCol="0" anchor="ctr"/>
          <a:lstStyle>
            <a:lvl1pPr algn="r">
              <a:defRPr sz="1200">
                <a:solidFill>
                  <a:schemeClr val="tx1"/>
                </a:solidFill>
              </a:defRPr>
            </a:lvl1pPr>
          </a:lstStyle>
          <a:p>
            <a:fld id="{F2AB5710-AD37-4AB7-BD2D-7100396EC944}" type="slidenum">
              <a:rPr lang="en-US" smtClean="0"/>
              <a:pPr/>
              <a:t>‹#›</a:t>
            </a:fld>
            <a:endParaRPr lang="en-US"/>
          </a:p>
        </p:txBody>
      </p:sp>
      <p:sp>
        <p:nvSpPr>
          <p:cNvPr id="5" name="Footer Placeholder 4"/>
          <p:cNvSpPr>
            <a:spLocks noGrp="1"/>
          </p:cNvSpPr>
          <p:nvPr>
            <p:ph type="ftr" sz="quarter" idx="3"/>
          </p:nvPr>
        </p:nvSpPr>
        <p:spPr>
          <a:xfrm>
            <a:off x="6008688" y="855956"/>
            <a:ext cx="2246489" cy="301227"/>
          </a:xfrm>
          <a:prstGeom prst="rect">
            <a:avLst/>
          </a:prstGeom>
        </p:spPr>
        <p:txBody>
          <a:bodyPr vert="horz" lIns="91440" tIns="0" rIns="91440" bIns="45720" rtlCol="0" anchor="t"/>
          <a:lstStyle>
            <a:lvl1pPr algn="l">
              <a:defRPr sz="1000">
                <a:solidFill>
                  <a:schemeClr val="tx1"/>
                </a:solidFill>
              </a:defRPr>
            </a:lvl1pPr>
          </a:lstStyle>
          <a:p>
            <a:endParaRPr lang="en-US"/>
          </a:p>
        </p:txBody>
      </p:sp>
    </p:spTree>
  </p:cSld>
  <p:clrMap bg1="dk1" tx1="lt1" bg2="dk2" tx2="lt2" accent1="accent1" accent2="accent2" accent3="accent3" accent4="accent4" accent5="accent5" accent6="accent6" hlink="hlink" folHlink="folHlink"/>
  <p:sldLayoutIdLst>
    <p:sldLayoutId id="2147483757" r:id="rId1"/>
    <p:sldLayoutId id="2147483758" r:id="rId2"/>
    <p:sldLayoutId id="2147483759" r:id="rId3"/>
    <p:sldLayoutId id="2147483760" r:id="rId4"/>
    <p:sldLayoutId id="2147483761" r:id="rId5"/>
    <p:sldLayoutId id="2147483762" r:id="rId6"/>
    <p:sldLayoutId id="2147483763" r:id="rId7"/>
    <p:sldLayoutId id="2147483764" r:id="rId8"/>
    <p:sldLayoutId id="2147483765" r:id="rId9"/>
    <p:sldLayoutId id="2147483766" r:id="rId10"/>
    <p:sldLayoutId id="2147483767" r:id="rId11"/>
  </p:sldLayoutIdLst>
  <p:txStyles>
    <p:titleStyle>
      <a:lvl1pPr algn="l" defTabSz="914400" rtl="0" eaLnBrk="1" latinLnBrk="0" hangingPunct="1">
        <a:spcBef>
          <a:spcPct val="0"/>
        </a:spcBef>
        <a:buNone/>
        <a:defRPr sz="400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28600" indent="-182880" algn="l" defTabSz="914400" rtl="0" eaLnBrk="1" latinLnBrk="0" hangingPunct="1">
        <a:spcBef>
          <a:spcPct val="20000"/>
        </a:spcBef>
        <a:buClr>
          <a:schemeClr val="tx2"/>
        </a:buClr>
        <a:buFont typeface="Wingdings" charset="2"/>
        <a:buChar char="§"/>
        <a:defRPr sz="2000" kern="1200">
          <a:solidFill>
            <a:schemeClr val="tx1"/>
          </a:solidFill>
          <a:latin typeface="+mn-lt"/>
          <a:ea typeface="+mn-ea"/>
          <a:cs typeface="+mn-cs"/>
        </a:defRPr>
      </a:lvl1pPr>
      <a:lvl2pPr marL="502920" indent="-182880" algn="l" defTabSz="914400" rtl="0" eaLnBrk="1" latinLnBrk="0" hangingPunct="1">
        <a:spcBef>
          <a:spcPct val="20000"/>
        </a:spcBef>
        <a:buClr>
          <a:schemeClr val="tx2"/>
        </a:buClr>
        <a:buFont typeface="Wingdings" charset="2"/>
        <a:buChar char="§"/>
        <a:defRPr sz="1800" kern="1200">
          <a:solidFill>
            <a:schemeClr val="tx1"/>
          </a:solidFill>
          <a:latin typeface="+mn-lt"/>
          <a:ea typeface="+mn-ea"/>
          <a:cs typeface="+mn-cs"/>
        </a:defRPr>
      </a:lvl2pPr>
      <a:lvl3pPr marL="685800" indent="-182880" algn="l" defTabSz="914400" rtl="0" eaLnBrk="1" latinLnBrk="0" hangingPunct="1">
        <a:spcBef>
          <a:spcPct val="20000"/>
        </a:spcBef>
        <a:buClr>
          <a:schemeClr val="tx2"/>
        </a:buClr>
        <a:buFont typeface="Wingdings" charset="2"/>
        <a:buChar char="§"/>
        <a:defRPr sz="1600" kern="1200">
          <a:solidFill>
            <a:schemeClr val="tx1"/>
          </a:solidFill>
          <a:latin typeface="+mn-lt"/>
          <a:ea typeface="+mn-ea"/>
          <a:cs typeface="+mn-cs"/>
        </a:defRPr>
      </a:lvl3pPr>
      <a:lvl4pPr marL="914400" indent="-182880" algn="l" defTabSz="914400" rtl="0" eaLnBrk="1" latinLnBrk="0" hangingPunct="1">
        <a:spcBef>
          <a:spcPct val="20000"/>
        </a:spcBef>
        <a:buClr>
          <a:schemeClr val="tx2"/>
        </a:buClr>
        <a:buFont typeface="Wingdings" charset="2"/>
        <a:buChar char="§"/>
        <a:defRPr sz="1400" kern="1200">
          <a:solidFill>
            <a:schemeClr val="tx1"/>
          </a:solidFill>
          <a:latin typeface="+mn-lt"/>
          <a:ea typeface="+mn-ea"/>
          <a:cs typeface="+mn-cs"/>
        </a:defRPr>
      </a:lvl4pPr>
      <a:lvl5pPr marL="1143000" indent="-182880" algn="l" defTabSz="914400" rtl="0" eaLnBrk="1" latinLnBrk="0" hangingPunct="1">
        <a:spcBef>
          <a:spcPct val="20000"/>
        </a:spcBef>
        <a:buClr>
          <a:schemeClr val="tx2"/>
        </a:buClr>
        <a:buFont typeface="Wingdings" charset="2"/>
        <a:buChar char="§"/>
        <a:defRPr sz="1400" kern="1200">
          <a:solidFill>
            <a:schemeClr val="tx1"/>
          </a:solidFill>
          <a:latin typeface="+mn-lt"/>
          <a:ea typeface="+mn-ea"/>
          <a:cs typeface="+mn-cs"/>
        </a:defRPr>
      </a:lvl5pPr>
      <a:lvl6pPr marL="1371600" indent="-182880" algn="l" defTabSz="914400" rtl="0" eaLnBrk="1" latinLnBrk="0" hangingPunct="1">
        <a:spcBef>
          <a:spcPct val="20000"/>
        </a:spcBef>
        <a:buClr>
          <a:schemeClr val="tx2"/>
        </a:buClr>
        <a:buFont typeface="Wingdings" pitchFamily="2" charset="2"/>
        <a:buChar char="§"/>
        <a:defRPr sz="1400" kern="1200">
          <a:solidFill>
            <a:schemeClr val="tx1"/>
          </a:solidFill>
          <a:latin typeface="+mn-lt"/>
          <a:ea typeface="+mn-ea"/>
          <a:cs typeface="+mn-cs"/>
        </a:defRPr>
      </a:lvl6pPr>
      <a:lvl7pPr marL="1600200" indent="-182880" algn="l" defTabSz="914400" rtl="0" eaLnBrk="1" latinLnBrk="0" hangingPunct="1">
        <a:spcBef>
          <a:spcPct val="20000"/>
        </a:spcBef>
        <a:buClr>
          <a:schemeClr val="tx2"/>
        </a:buClr>
        <a:buFont typeface="Wingdings" pitchFamily="2" charset="2"/>
        <a:buChar char="§"/>
        <a:defRPr sz="1400" kern="1200">
          <a:solidFill>
            <a:schemeClr val="tx1"/>
          </a:solidFill>
          <a:latin typeface="+mn-lt"/>
          <a:ea typeface="+mn-ea"/>
          <a:cs typeface="+mn-cs"/>
        </a:defRPr>
      </a:lvl7pPr>
      <a:lvl8pPr marL="1828800" indent="-182880" algn="l" defTabSz="914400" rtl="0" eaLnBrk="1" latinLnBrk="0" hangingPunct="1">
        <a:spcBef>
          <a:spcPct val="20000"/>
        </a:spcBef>
        <a:buClr>
          <a:schemeClr val="tx2"/>
        </a:buClr>
        <a:buFont typeface="Wingdings" pitchFamily="2" charset="2"/>
        <a:buChar char="§"/>
        <a:defRPr sz="1400" kern="1200">
          <a:solidFill>
            <a:schemeClr val="tx1"/>
          </a:solidFill>
          <a:latin typeface="+mn-lt"/>
          <a:ea typeface="+mn-ea"/>
          <a:cs typeface="+mn-cs"/>
        </a:defRPr>
      </a:lvl8pPr>
      <a:lvl9pPr marL="2057400" indent="-182880" algn="l" defTabSz="914400" rtl="0" eaLnBrk="1" latinLnBrk="0" hangingPunct="1">
        <a:spcBef>
          <a:spcPct val="20000"/>
        </a:spcBef>
        <a:buClr>
          <a:schemeClr val="tx2"/>
        </a:buClr>
        <a:buFont typeface="Wingdings" pitchFamily="2" charset="2"/>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2.xml"/><Relationship Id="rId4" Type="http://schemas.openxmlformats.org/officeDocument/2006/relationships/image" Target="../media/image9.jpeg"/></Relationships>
</file>

<file path=ppt/slides/_rels/slide5.xml.rels><?xml version="1.0" encoding="UTF-8" standalone="yes"?>
<Relationships xmlns="http://schemas.openxmlformats.org/package/2006/relationships"><Relationship Id="rId2" Type="http://schemas.openxmlformats.org/officeDocument/2006/relationships/image" Target="../media/image10.gif"/><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5220072" y="566045"/>
            <a:ext cx="3175869" cy="461665"/>
          </a:xfrm>
          <a:prstGeom prst="rect">
            <a:avLst/>
          </a:prstGeom>
          <a:noFill/>
        </p:spPr>
        <p:txBody>
          <a:bodyPr wrap="none" rtlCol="0">
            <a:spAutoFit/>
          </a:bodyPr>
          <a:lstStyle/>
          <a:p>
            <a:r>
              <a:rPr lang="en-US" sz="2400" smtClean="0"/>
              <a:t>KONEKSI INTERNET</a:t>
            </a:r>
            <a:endParaRPr lang="en-US" sz="2400"/>
          </a:p>
        </p:txBody>
      </p:sp>
      <p:pic>
        <p:nvPicPr>
          <p:cNvPr id="6" name="Picture 5"/>
          <p:cNvPicPr>
            <a:picLocks noChangeAspect="1"/>
          </p:cNvPicPr>
          <p:nvPr/>
        </p:nvPicPr>
        <p:blipFill>
          <a:blip r:embed="rId2" cstate="print">
            <a:extLst>
              <a:ext uri="{28A0092B-C50C-407E-A947-70E740481C1C}">
                <a14:useLocalDpi xmlns="" xmlns:a14="http://schemas.microsoft.com/office/drawing/2010/main" val="0"/>
              </a:ext>
            </a:extLst>
          </a:blip>
          <a:stretch>
            <a:fillRect/>
          </a:stretch>
        </p:blipFill>
        <p:spPr>
          <a:xfrm>
            <a:off x="4067944" y="3645024"/>
            <a:ext cx="678783" cy="836712"/>
          </a:xfrm>
          <a:prstGeom prst="rect">
            <a:avLst/>
          </a:prstGeom>
        </p:spPr>
      </p:pic>
      <p:pic>
        <p:nvPicPr>
          <p:cNvPr id="7" name="Picture 6"/>
          <p:cNvPicPr>
            <a:picLocks noChangeAspect="1"/>
          </p:cNvPicPr>
          <p:nvPr/>
        </p:nvPicPr>
        <p:blipFill>
          <a:blip r:embed="rId3" cstate="print">
            <a:extLst>
              <a:ext uri="{28A0092B-C50C-407E-A947-70E740481C1C}">
                <a14:useLocalDpi xmlns="" xmlns:a14="http://schemas.microsoft.com/office/drawing/2010/main" val="0"/>
              </a:ext>
            </a:extLst>
          </a:blip>
          <a:stretch>
            <a:fillRect/>
          </a:stretch>
        </p:blipFill>
        <p:spPr>
          <a:xfrm>
            <a:off x="1979712" y="3677614"/>
            <a:ext cx="940126" cy="836712"/>
          </a:xfrm>
          <a:prstGeom prst="rect">
            <a:avLst/>
          </a:prstGeom>
        </p:spPr>
      </p:pic>
      <p:pic>
        <p:nvPicPr>
          <p:cNvPr id="8" name="Picture 7"/>
          <p:cNvPicPr>
            <a:picLocks noChangeAspect="1"/>
          </p:cNvPicPr>
          <p:nvPr/>
        </p:nvPicPr>
        <p:blipFill>
          <a:blip r:embed="rId4" cstate="print">
            <a:extLst>
              <a:ext uri="{28A0092B-C50C-407E-A947-70E740481C1C}">
                <a14:useLocalDpi xmlns="" xmlns:a14="http://schemas.microsoft.com/office/drawing/2010/main" val="0"/>
              </a:ext>
            </a:extLst>
          </a:blip>
          <a:stretch>
            <a:fillRect/>
          </a:stretch>
        </p:blipFill>
        <p:spPr>
          <a:xfrm>
            <a:off x="2051720" y="4725144"/>
            <a:ext cx="1053555" cy="1011512"/>
          </a:xfrm>
          <a:prstGeom prst="rect">
            <a:avLst/>
          </a:prstGeom>
        </p:spPr>
      </p:pic>
      <p:pic>
        <p:nvPicPr>
          <p:cNvPr id="9" name="Picture 8"/>
          <p:cNvPicPr>
            <a:picLocks noChangeAspect="1"/>
          </p:cNvPicPr>
          <p:nvPr/>
        </p:nvPicPr>
        <p:blipFill>
          <a:blip r:embed="rId2" cstate="print">
            <a:extLst>
              <a:ext uri="{28A0092B-C50C-407E-A947-70E740481C1C}">
                <a14:useLocalDpi xmlns="" xmlns:a14="http://schemas.microsoft.com/office/drawing/2010/main" val="0"/>
              </a:ext>
            </a:extLst>
          </a:blip>
          <a:stretch>
            <a:fillRect/>
          </a:stretch>
        </p:blipFill>
        <p:spPr>
          <a:xfrm>
            <a:off x="5580112" y="3645024"/>
            <a:ext cx="678783" cy="836712"/>
          </a:xfrm>
          <a:prstGeom prst="rect">
            <a:avLst/>
          </a:prstGeom>
        </p:spPr>
      </p:pic>
      <p:pic>
        <p:nvPicPr>
          <p:cNvPr id="10" name="Picture 9"/>
          <p:cNvPicPr>
            <a:picLocks noChangeAspect="1"/>
          </p:cNvPicPr>
          <p:nvPr/>
        </p:nvPicPr>
        <p:blipFill>
          <a:blip r:embed="rId5" cstate="print">
            <a:extLst>
              <a:ext uri="{28A0092B-C50C-407E-A947-70E740481C1C}">
                <a14:useLocalDpi xmlns="" xmlns:a14="http://schemas.microsoft.com/office/drawing/2010/main" val="0"/>
              </a:ext>
            </a:extLst>
          </a:blip>
          <a:stretch>
            <a:fillRect/>
          </a:stretch>
        </p:blipFill>
        <p:spPr>
          <a:xfrm>
            <a:off x="6453054" y="4875948"/>
            <a:ext cx="709904" cy="709904"/>
          </a:xfrm>
          <a:prstGeom prst="rect">
            <a:avLst/>
          </a:prstGeom>
        </p:spPr>
      </p:pic>
      <p:pic>
        <p:nvPicPr>
          <p:cNvPr id="11" name="Picture 10"/>
          <p:cNvPicPr>
            <a:picLocks noChangeAspect="1"/>
          </p:cNvPicPr>
          <p:nvPr/>
        </p:nvPicPr>
        <p:blipFill>
          <a:blip r:embed="rId5" cstate="print">
            <a:extLst>
              <a:ext uri="{28A0092B-C50C-407E-A947-70E740481C1C}">
                <a14:useLocalDpi xmlns="" xmlns:a14="http://schemas.microsoft.com/office/drawing/2010/main" val="0"/>
              </a:ext>
            </a:extLst>
          </a:blip>
          <a:stretch>
            <a:fillRect/>
          </a:stretch>
        </p:blipFill>
        <p:spPr>
          <a:xfrm>
            <a:off x="7452320" y="4021799"/>
            <a:ext cx="709904" cy="709904"/>
          </a:xfrm>
          <a:prstGeom prst="rect">
            <a:avLst/>
          </a:prstGeom>
        </p:spPr>
      </p:pic>
      <p:pic>
        <p:nvPicPr>
          <p:cNvPr id="12" name="Picture 11"/>
          <p:cNvPicPr>
            <a:picLocks noChangeAspect="1"/>
          </p:cNvPicPr>
          <p:nvPr/>
        </p:nvPicPr>
        <p:blipFill>
          <a:blip r:embed="rId5" cstate="print">
            <a:extLst>
              <a:ext uri="{28A0092B-C50C-407E-A947-70E740481C1C}">
                <a14:useLocalDpi xmlns="" xmlns:a14="http://schemas.microsoft.com/office/drawing/2010/main" val="0"/>
              </a:ext>
            </a:extLst>
          </a:blip>
          <a:stretch>
            <a:fillRect/>
          </a:stretch>
        </p:blipFill>
        <p:spPr>
          <a:xfrm>
            <a:off x="7473010" y="2967710"/>
            <a:ext cx="709904" cy="709904"/>
          </a:xfrm>
          <a:prstGeom prst="rect">
            <a:avLst/>
          </a:prstGeom>
        </p:spPr>
      </p:pic>
      <p:pic>
        <p:nvPicPr>
          <p:cNvPr id="13" name="Picture 12"/>
          <p:cNvPicPr>
            <a:picLocks noChangeAspect="1"/>
          </p:cNvPicPr>
          <p:nvPr/>
        </p:nvPicPr>
        <p:blipFill>
          <a:blip r:embed="rId2" cstate="print">
            <a:extLst>
              <a:ext uri="{28A0092B-C50C-407E-A947-70E740481C1C}">
                <a14:useLocalDpi xmlns="" xmlns:a14="http://schemas.microsoft.com/office/drawing/2010/main" val="0"/>
              </a:ext>
            </a:extLst>
          </a:blip>
          <a:stretch>
            <a:fillRect/>
          </a:stretch>
        </p:blipFill>
        <p:spPr>
          <a:xfrm>
            <a:off x="4044415" y="2348880"/>
            <a:ext cx="678783" cy="836712"/>
          </a:xfrm>
          <a:prstGeom prst="rect">
            <a:avLst/>
          </a:prstGeom>
        </p:spPr>
      </p:pic>
      <p:pic>
        <p:nvPicPr>
          <p:cNvPr id="14" name="Picture 13"/>
          <p:cNvPicPr>
            <a:picLocks noChangeAspect="1"/>
          </p:cNvPicPr>
          <p:nvPr/>
        </p:nvPicPr>
        <p:blipFill>
          <a:blip r:embed="rId5" cstate="print">
            <a:extLst>
              <a:ext uri="{28A0092B-C50C-407E-A947-70E740481C1C}">
                <a14:useLocalDpi xmlns="" xmlns:a14="http://schemas.microsoft.com/office/drawing/2010/main" val="0"/>
              </a:ext>
            </a:extLst>
          </a:blip>
          <a:stretch>
            <a:fillRect/>
          </a:stretch>
        </p:blipFill>
        <p:spPr>
          <a:xfrm>
            <a:off x="2331190" y="1844824"/>
            <a:ext cx="709904" cy="709904"/>
          </a:xfrm>
          <a:prstGeom prst="rect">
            <a:avLst/>
          </a:prstGeom>
        </p:spPr>
      </p:pic>
      <p:pic>
        <p:nvPicPr>
          <p:cNvPr id="15" name="Picture 14"/>
          <p:cNvPicPr>
            <a:picLocks noChangeAspect="1"/>
          </p:cNvPicPr>
          <p:nvPr/>
        </p:nvPicPr>
        <p:blipFill>
          <a:blip r:embed="rId5" cstate="print">
            <a:extLst>
              <a:ext uri="{28A0092B-C50C-407E-A947-70E740481C1C}">
                <a14:useLocalDpi xmlns="" xmlns:a14="http://schemas.microsoft.com/office/drawing/2010/main" val="0"/>
              </a:ext>
            </a:extLst>
          </a:blip>
          <a:stretch>
            <a:fillRect/>
          </a:stretch>
        </p:blipFill>
        <p:spPr>
          <a:xfrm>
            <a:off x="3105275" y="1268760"/>
            <a:ext cx="709904" cy="709904"/>
          </a:xfrm>
          <a:prstGeom prst="rect">
            <a:avLst/>
          </a:prstGeom>
        </p:spPr>
      </p:pic>
      <p:pic>
        <p:nvPicPr>
          <p:cNvPr id="16" name="Picture 15"/>
          <p:cNvPicPr>
            <a:picLocks noChangeAspect="1"/>
          </p:cNvPicPr>
          <p:nvPr/>
        </p:nvPicPr>
        <p:blipFill>
          <a:blip r:embed="rId5" cstate="print">
            <a:extLst>
              <a:ext uri="{28A0092B-C50C-407E-A947-70E740481C1C}">
                <a14:useLocalDpi xmlns="" xmlns:a14="http://schemas.microsoft.com/office/drawing/2010/main" val="0"/>
              </a:ext>
            </a:extLst>
          </a:blip>
          <a:stretch>
            <a:fillRect/>
          </a:stretch>
        </p:blipFill>
        <p:spPr>
          <a:xfrm>
            <a:off x="4211960" y="1144250"/>
            <a:ext cx="709904" cy="709904"/>
          </a:xfrm>
          <a:prstGeom prst="rect">
            <a:avLst/>
          </a:prstGeom>
        </p:spPr>
      </p:pic>
      <p:pic>
        <p:nvPicPr>
          <p:cNvPr id="17" name="Picture 16"/>
          <p:cNvPicPr>
            <a:picLocks noChangeAspect="1"/>
          </p:cNvPicPr>
          <p:nvPr/>
        </p:nvPicPr>
        <p:blipFill>
          <a:blip r:embed="rId2" cstate="print">
            <a:extLst>
              <a:ext uri="{28A0092B-C50C-407E-A947-70E740481C1C}">
                <a14:useLocalDpi xmlns="" xmlns:a14="http://schemas.microsoft.com/office/drawing/2010/main" val="0"/>
              </a:ext>
            </a:extLst>
          </a:blip>
          <a:stretch>
            <a:fillRect/>
          </a:stretch>
        </p:blipFill>
        <p:spPr>
          <a:xfrm>
            <a:off x="4076504" y="5585852"/>
            <a:ext cx="678783" cy="836712"/>
          </a:xfrm>
          <a:prstGeom prst="rect">
            <a:avLst/>
          </a:prstGeom>
        </p:spPr>
      </p:pic>
      <p:pic>
        <p:nvPicPr>
          <p:cNvPr id="18" name="Picture 17"/>
          <p:cNvPicPr>
            <a:picLocks noChangeAspect="1"/>
          </p:cNvPicPr>
          <p:nvPr/>
        </p:nvPicPr>
        <p:blipFill>
          <a:blip r:embed="rId5" cstate="print">
            <a:extLst>
              <a:ext uri="{28A0092B-C50C-407E-A947-70E740481C1C}">
                <a14:useLocalDpi xmlns="" xmlns:a14="http://schemas.microsoft.com/office/drawing/2010/main" val="0"/>
              </a:ext>
            </a:extLst>
          </a:blip>
          <a:stretch>
            <a:fillRect/>
          </a:stretch>
        </p:blipFill>
        <p:spPr>
          <a:xfrm>
            <a:off x="5548991" y="5805264"/>
            <a:ext cx="709904" cy="709904"/>
          </a:xfrm>
          <a:prstGeom prst="rect">
            <a:avLst/>
          </a:prstGeom>
        </p:spPr>
      </p:pic>
      <p:pic>
        <p:nvPicPr>
          <p:cNvPr id="19" name="Picture 18"/>
          <p:cNvPicPr>
            <a:picLocks noChangeAspect="1"/>
          </p:cNvPicPr>
          <p:nvPr/>
        </p:nvPicPr>
        <p:blipFill>
          <a:blip r:embed="rId5" cstate="print">
            <a:extLst>
              <a:ext uri="{28A0092B-C50C-407E-A947-70E740481C1C}">
                <a14:useLocalDpi xmlns="" xmlns:a14="http://schemas.microsoft.com/office/drawing/2010/main" val="0"/>
              </a:ext>
            </a:extLst>
          </a:blip>
          <a:stretch>
            <a:fillRect/>
          </a:stretch>
        </p:blipFill>
        <p:spPr>
          <a:xfrm>
            <a:off x="2750323" y="6004208"/>
            <a:ext cx="709904" cy="709904"/>
          </a:xfrm>
          <a:prstGeom prst="rect">
            <a:avLst/>
          </a:prstGeom>
        </p:spPr>
      </p:pic>
      <p:cxnSp>
        <p:nvCxnSpPr>
          <p:cNvPr id="21" name="Straight Arrow Connector 20"/>
          <p:cNvCxnSpPr/>
          <p:nvPr/>
        </p:nvCxnSpPr>
        <p:spPr>
          <a:xfrm flipH="1">
            <a:off x="2919839" y="4221088"/>
            <a:ext cx="1156665"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2" name="Straight Arrow Connector 21"/>
          <p:cNvCxnSpPr/>
          <p:nvPr/>
        </p:nvCxnSpPr>
        <p:spPr>
          <a:xfrm flipH="1">
            <a:off x="3105276" y="4376751"/>
            <a:ext cx="962668" cy="854149"/>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7" name="Straight Arrow Connector 26"/>
          <p:cNvCxnSpPr/>
          <p:nvPr/>
        </p:nvCxnSpPr>
        <p:spPr>
          <a:xfrm>
            <a:off x="4755287" y="4221088"/>
            <a:ext cx="824825"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9" name="Straight Arrow Connector 28"/>
          <p:cNvCxnSpPr/>
          <p:nvPr/>
        </p:nvCxnSpPr>
        <p:spPr>
          <a:xfrm flipV="1">
            <a:off x="6156176" y="3501008"/>
            <a:ext cx="1368152" cy="43204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32" name="Straight Arrow Connector 31"/>
          <p:cNvCxnSpPr>
            <a:endCxn id="11" idx="1"/>
          </p:cNvCxnSpPr>
          <p:nvPr/>
        </p:nvCxnSpPr>
        <p:spPr>
          <a:xfrm>
            <a:off x="6274649" y="4221088"/>
            <a:ext cx="1177671" cy="155663"/>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34" name="Straight Arrow Connector 33"/>
          <p:cNvCxnSpPr/>
          <p:nvPr/>
        </p:nvCxnSpPr>
        <p:spPr>
          <a:xfrm>
            <a:off x="6156176" y="4403904"/>
            <a:ext cx="432048" cy="47204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pic>
        <p:nvPicPr>
          <p:cNvPr id="36" name="Picture 35"/>
          <p:cNvPicPr>
            <a:picLocks noChangeAspect="1"/>
          </p:cNvPicPr>
          <p:nvPr/>
        </p:nvPicPr>
        <p:blipFill>
          <a:blip r:embed="rId2" cstate="print">
            <a:extLst>
              <a:ext uri="{28A0092B-C50C-407E-A947-70E740481C1C}">
                <a14:useLocalDpi xmlns="" xmlns:a14="http://schemas.microsoft.com/office/drawing/2010/main" val="0"/>
              </a:ext>
            </a:extLst>
          </a:blip>
          <a:stretch>
            <a:fillRect/>
          </a:stretch>
        </p:blipFill>
        <p:spPr>
          <a:xfrm>
            <a:off x="5548991" y="2348880"/>
            <a:ext cx="678783" cy="836712"/>
          </a:xfrm>
          <a:prstGeom prst="rect">
            <a:avLst/>
          </a:prstGeom>
        </p:spPr>
      </p:pic>
      <p:pic>
        <p:nvPicPr>
          <p:cNvPr id="38" name="Picture 37"/>
          <p:cNvPicPr>
            <a:picLocks noChangeAspect="1"/>
          </p:cNvPicPr>
          <p:nvPr/>
        </p:nvPicPr>
        <p:blipFill>
          <a:blip r:embed="rId5" cstate="print">
            <a:extLst>
              <a:ext uri="{28A0092B-C50C-407E-A947-70E740481C1C}">
                <a14:useLocalDpi xmlns="" xmlns:a14="http://schemas.microsoft.com/office/drawing/2010/main" val="0"/>
              </a:ext>
            </a:extLst>
          </a:blip>
          <a:stretch>
            <a:fillRect/>
          </a:stretch>
        </p:blipFill>
        <p:spPr>
          <a:xfrm>
            <a:off x="6508532" y="1489872"/>
            <a:ext cx="709904" cy="709904"/>
          </a:xfrm>
          <a:prstGeom prst="rect">
            <a:avLst/>
          </a:prstGeom>
        </p:spPr>
      </p:pic>
      <p:pic>
        <p:nvPicPr>
          <p:cNvPr id="39" name="Picture 38"/>
          <p:cNvPicPr>
            <a:picLocks noChangeAspect="1"/>
          </p:cNvPicPr>
          <p:nvPr/>
        </p:nvPicPr>
        <p:blipFill>
          <a:blip r:embed="rId5" cstate="print">
            <a:extLst>
              <a:ext uri="{28A0092B-C50C-407E-A947-70E740481C1C}">
                <a14:useLocalDpi xmlns="" xmlns:a14="http://schemas.microsoft.com/office/drawing/2010/main" val="0"/>
              </a:ext>
            </a:extLst>
          </a:blip>
          <a:stretch>
            <a:fillRect/>
          </a:stretch>
        </p:blipFill>
        <p:spPr>
          <a:xfrm>
            <a:off x="6730517" y="2330691"/>
            <a:ext cx="709904" cy="709904"/>
          </a:xfrm>
          <a:prstGeom prst="rect">
            <a:avLst/>
          </a:prstGeom>
        </p:spPr>
      </p:pic>
      <p:cxnSp>
        <p:nvCxnSpPr>
          <p:cNvPr id="40" name="Straight Arrow Connector 39"/>
          <p:cNvCxnSpPr>
            <a:endCxn id="39" idx="1"/>
          </p:cNvCxnSpPr>
          <p:nvPr/>
        </p:nvCxnSpPr>
        <p:spPr>
          <a:xfrm flipV="1">
            <a:off x="6189715" y="2685643"/>
            <a:ext cx="540802" cy="147237"/>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42" name="Straight Arrow Connector 41"/>
          <p:cNvCxnSpPr/>
          <p:nvPr/>
        </p:nvCxnSpPr>
        <p:spPr>
          <a:xfrm flipV="1">
            <a:off x="6133279" y="2132856"/>
            <a:ext cx="454945" cy="5527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44" name="Straight Arrow Connector 43"/>
          <p:cNvCxnSpPr/>
          <p:nvPr/>
        </p:nvCxnSpPr>
        <p:spPr>
          <a:xfrm flipV="1">
            <a:off x="5846958" y="3136940"/>
            <a:ext cx="56985" cy="50808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48" name="Straight Arrow Connector 47"/>
          <p:cNvCxnSpPr/>
          <p:nvPr/>
        </p:nvCxnSpPr>
        <p:spPr>
          <a:xfrm flipH="1">
            <a:off x="4718786" y="2832880"/>
            <a:ext cx="830205"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51" name="Straight Arrow Connector 50"/>
          <p:cNvCxnSpPr>
            <a:stCxn id="13" idx="0"/>
            <a:endCxn id="16" idx="2"/>
          </p:cNvCxnSpPr>
          <p:nvPr/>
        </p:nvCxnSpPr>
        <p:spPr>
          <a:xfrm flipV="1">
            <a:off x="4383807" y="1854154"/>
            <a:ext cx="183105" cy="494726"/>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54" name="Straight Arrow Connector 53"/>
          <p:cNvCxnSpPr/>
          <p:nvPr/>
        </p:nvCxnSpPr>
        <p:spPr>
          <a:xfrm flipH="1" flipV="1">
            <a:off x="3586610" y="1916832"/>
            <a:ext cx="533797" cy="530307"/>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56" name="Straight Arrow Connector 55"/>
          <p:cNvCxnSpPr/>
          <p:nvPr/>
        </p:nvCxnSpPr>
        <p:spPr>
          <a:xfrm flipH="1" flipV="1">
            <a:off x="2919838" y="2422867"/>
            <a:ext cx="1130705" cy="265155"/>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58" name="Straight Arrow Connector 57"/>
          <p:cNvCxnSpPr/>
          <p:nvPr/>
        </p:nvCxnSpPr>
        <p:spPr>
          <a:xfrm>
            <a:off x="4306373" y="4514326"/>
            <a:ext cx="0" cy="1002906"/>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60" name="Straight Arrow Connector 59"/>
          <p:cNvCxnSpPr/>
          <p:nvPr/>
        </p:nvCxnSpPr>
        <p:spPr>
          <a:xfrm flipH="1">
            <a:off x="3399049" y="6309320"/>
            <a:ext cx="668895"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66" name="Straight Arrow Connector 65"/>
          <p:cNvCxnSpPr/>
          <p:nvPr/>
        </p:nvCxnSpPr>
        <p:spPr>
          <a:xfrm>
            <a:off x="4755287" y="6309320"/>
            <a:ext cx="824825"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67" name="TextBox 66"/>
          <p:cNvSpPr txBox="1"/>
          <p:nvPr/>
        </p:nvSpPr>
        <p:spPr>
          <a:xfrm>
            <a:off x="3105275" y="3849749"/>
            <a:ext cx="939140" cy="246221"/>
          </a:xfrm>
          <a:prstGeom prst="rect">
            <a:avLst/>
          </a:prstGeom>
          <a:noFill/>
        </p:spPr>
        <p:txBody>
          <a:bodyPr wrap="square" rtlCol="0">
            <a:spAutoFit/>
          </a:bodyPr>
          <a:lstStyle/>
          <a:p>
            <a:r>
              <a:rPr lang="en-US" sz="1000" smtClean="0"/>
              <a:t>SERVER 1</a:t>
            </a:r>
            <a:endParaRPr lang="en-US" sz="1000"/>
          </a:p>
        </p:txBody>
      </p:sp>
      <p:sp>
        <p:nvSpPr>
          <p:cNvPr id="68" name="TextBox 67"/>
          <p:cNvSpPr txBox="1"/>
          <p:nvPr/>
        </p:nvSpPr>
        <p:spPr>
          <a:xfrm>
            <a:off x="4755287" y="3828333"/>
            <a:ext cx="939703" cy="246221"/>
          </a:xfrm>
          <a:prstGeom prst="rect">
            <a:avLst/>
          </a:prstGeom>
          <a:noFill/>
        </p:spPr>
        <p:txBody>
          <a:bodyPr wrap="square" rtlCol="0">
            <a:spAutoFit/>
          </a:bodyPr>
          <a:lstStyle/>
          <a:p>
            <a:r>
              <a:rPr lang="en-US" sz="1000" smtClean="0"/>
              <a:t>SERVER 2</a:t>
            </a:r>
            <a:endParaRPr lang="en-US" sz="1000"/>
          </a:p>
        </p:txBody>
      </p:sp>
      <p:sp>
        <p:nvSpPr>
          <p:cNvPr id="69" name="TextBox 68"/>
          <p:cNvSpPr txBox="1"/>
          <p:nvPr/>
        </p:nvSpPr>
        <p:spPr>
          <a:xfrm>
            <a:off x="5425835" y="2073442"/>
            <a:ext cx="925094" cy="246221"/>
          </a:xfrm>
          <a:prstGeom prst="rect">
            <a:avLst/>
          </a:prstGeom>
          <a:noFill/>
        </p:spPr>
        <p:txBody>
          <a:bodyPr wrap="square" rtlCol="0">
            <a:spAutoFit/>
          </a:bodyPr>
          <a:lstStyle/>
          <a:p>
            <a:r>
              <a:rPr lang="en-US" sz="1000" smtClean="0"/>
              <a:t>SERVER 3</a:t>
            </a:r>
            <a:endParaRPr lang="en-US" sz="1000"/>
          </a:p>
        </p:txBody>
      </p:sp>
      <p:sp>
        <p:nvSpPr>
          <p:cNvPr id="70" name="TextBox 69"/>
          <p:cNvSpPr txBox="1"/>
          <p:nvPr/>
        </p:nvSpPr>
        <p:spPr>
          <a:xfrm>
            <a:off x="3203848" y="2890719"/>
            <a:ext cx="954718" cy="246221"/>
          </a:xfrm>
          <a:prstGeom prst="rect">
            <a:avLst/>
          </a:prstGeom>
          <a:noFill/>
        </p:spPr>
        <p:txBody>
          <a:bodyPr wrap="square" rtlCol="0">
            <a:spAutoFit/>
          </a:bodyPr>
          <a:lstStyle/>
          <a:p>
            <a:r>
              <a:rPr lang="en-US" sz="1000" smtClean="0"/>
              <a:t>SERVER 4</a:t>
            </a:r>
            <a:endParaRPr lang="en-US" sz="1000"/>
          </a:p>
        </p:txBody>
      </p:sp>
      <p:sp>
        <p:nvSpPr>
          <p:cNvPr id="71" name="TextBox 70"/>
          <p:cNvSpPr txBox="1"/>
          <p:nvPr/>
        </p:nvSpPr>
        <p:spPr>
          <a:xfrm>
            <a:off x="4591777" y="5613545"/>
            <a:ext cx="834058" cy="246221"/>
          </a:xfrm>
          <a:prstGeom prst="rect">
            <a:avLst/>
          </a:prstGeom>
          <a:noFill/>
        </p:spPr>
        <p:txBody>
          <a:bodyPr wrap="square" rtlCol="0">
            <a:spAutoFit/>
          </a:bodyPr>
          <a:lstStyle/>
          <a:p>
            <a:r>
              <a:rPr lang="en-US" sz="1000" smtClean="0"/>
              <a:t>SERVER 5</a:t>
            </a:r>
            <a:endParaRPr lang="en-US" sz="1000"/>
          </a:p>
        </p:txBody>
      </p:sp>
      <p:sp>
        <p:nvSpPr>
          <p:cNvPr id="72" name="TextBox 71"/>
          <p:cNvSpPr txBox="1"/>
          <p:nvPr/>
        </p:nvSpPr>
        <p:spPr>
          <a:xfrm>
            <a:off x="1403648" y="4462510"/>
            <a:ext cx="773126" cy="246221"/>
          </a:xfrm>
          <a:prstGeom prst="rect">
            <a:avLst/>
          </a:prstGeom>
          <a:noFill/>
        </p:spPr>
        <p:txBody>
          <a:bodyPr wrap="square" rtlCol="0">
            <a:spAutoFit/>
          </a:bodyPr>
          <a:lstStyle/>
          <a:p>
            <a:r>
              <a:rPr lang="en-US" sz="1000" smtClean="0"/>
              <a:t>Client</a:t>
            </a:r>
            <a:endParaRPr lang="en-US" sz="1000"/>
          </a:p>
        </p:txBody>
      </p:sp>
    </p:spTree>
    <p:extLst>
      <p:ext uri="{BB962C8B-B14F-4D97-AF65-F5344CB8AC3E}">
        <p14:creationId xmlns="" xmlns:p14="http://schemas.microsoft.com/office/powerpoint/2010/main" val="6809358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1"/>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7"/>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67"/>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22"/>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8"/>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72"/>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nodeType="click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fade">
                                      <p:cBhvr>
                                        <p:cTn id="31" dur="500"/>
                                        <p:tgtEl>
                                          <p:spTgt spid="9"/>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68"/>
                                        </p:tgtEl>
                                        <p:attrNameLst>
                                          <p:attrName>style.visibility</p:attrName>
                                        </p:attrNameLst>
                                      </p:cBhvr>
                                      <p:to>
                                        <p:strVal val="visible"/>
                                      </p:to>
                                    </p:set>
                                    <p:animEffect transition="in" filter="fade">
                                      <p:cBhvr>
                                        <p:cTn id="34" dur="500"/>
                                        <p:tgtEl>
                                          <p:spTgt spid="68"/>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nodeType="clickEffect">
                                  <p:stCondLst>
                                    <p:cond delay="0"/>
                                  </p:stCondLst>
                                  <p:childTnLst>
                                    <p:set>
                                      <p:cBhvr>
                                        <p:cTn id="38" dur="1" fill="hold">
                                          <p:stCondLst>
                                            <p:cond delay="0"/>
                                          </p:stCondLst>
                                        </p:cTn>
                                        <p:tgtEl>
                                          <p:spTgt spid="27"/>
                                        </p:tgtEl>
                                        <p:attrNameLst>
                                          <p:attrName>style.visibility</p:attrName>
                                        </p:attrNameLst>
                                      </p:cBhvr>
                                      <p:to>
                                        <p:strVal val="visible"/>
                                      </p:to>
                                    </p:set>
                                    <p:animEffect transition="in" filter="fade">
                                      <p:cBhvr>
                                        <p:cTn id="39" dur="500"/>
                                        <p:tgtEl>
                                          <p:spTgt spid="27"/>
                                        </p:tgtEl>
                                      </p:cBhvr>
                                    </p:animEffect>
                                  </p:childTnLst>
                                </p:cTn>
                              </p:par>
                            </p:childTnLst>
                          </p:cTn>
                        </p:par>
                      </p:childTnLst>
                    </p:cTn>
                  </p:par>
                  <p:par>
                    <p:cTn id="40" fill="hold">
                      <p:stCondLst>
                        <p:cond delay="indefinite"/>
                      </p:stCondLst>
                      <p:childTnLst>
                        <p:par>
                          <p:cTn id="41" fill="hold">
                            <p:stCondLst>
                              <p:cond delay="0"/>
                            </p:stCondLst>
                            <p:childTnLst>
                              <p:par>
                                <p:cTn id="42" presetID="10" presetClass="entr" presetSubtype="0" fill="hold" nodeType="clickEffect">
                                  <p:stCondLst>
                                    <p:cond delay="0"/>
                                  </p:stCondLst>
                                  <p:childTnLst>
                                    <p:set>
                                      <p:cBhvr>
                                        <p:cTn id="43" dur="1" fill="hold">
                                          <p:stCondLst>
                                            <p:cond delay="0"/>
                                          </p:stCondLst>
                                        </p:cTn>
                                        <p:tgtEl>
                                          <p:spTgt spid="34"/>
                                        </p:tgtEl>
                                        <p:attrNameLst>
                                          <p:attrName>style.visibility</p:attrName>
                                        </p:attrNameLst>
                                      </p:cBhvr>
                                      <p:to>
                                        <p:strVal val="visible"/>
                                      </p:to>
                                    </p:set>
                                    <p:animEffect transition="in" filter="fade">
                                      <p:cBhvr>
                                        <p:cTn id="44" dur="500"/>
                                        <p:tgtEl>
                                          <p:spTgt spid="34"/>
                                        </p:tgtEl>
                                      </p:cBhvr>
                                    </p:animEffect>
                                  </p:childTnLst>
                                </p:cTn>
                              </p:par>
                              <p:par>
                                <p:cTn id="45" presetID="10" presetClass="entr" presetSubtype="0" fill="hold" nodeType="withEffect">
                                  <p:stCondLst>
                                    <p:cond delay="0"/>
                                  </p:stCondLst>
                                  <p:childTnLst>
                                    <p:set>
                                      <p:cBhvr>
                                        <p:cTn id="46" dur="1" fill="hold">
                                          <p:stCondLst>
                                            <p:cond delay="0"/>
                                          </p:stCondLst>
                                        </p:cTn>
                                        <p:tgtEl>
                                          <p:spTgt spid="10"/>
                                        </p:tgtEl>
                                        <p:attrNameLst>
                                          <p:attrName>style.visibility</p:attrName>
                                        </p:attrNameLst>
                                      </p:cBhvr>
                                      <p:to>
                                        <p:strVal val="visible"/>
                                      </p:to>
                                    </p:set>
                                    <p:animEffect transition="in" filter="fade">
                                      <p:cBhvr>
                                        <p:cTn id="47" dur="500"/>
                                        <p:tgtEl>
                                          <p:spTgt spid="10"/>
                                        </p:tgtEl>
                                      </p:cBhvr>
                                    </p:animEffect>
                                  </p:childTnLst>
                                </p:cTn>
                              </p:par>
                              <p:par>
                                <p:cTn id="48" presetID="10" presetClass="entr" presetSubtype="0" fill="hold" nodeType="withEffect">
                                  <p:stCondLst>
                                    <p:cond delay="0"/>
                                  </p:stCondLst>
                                  <p:childTnLst>
                                    <p:set>
                                      <p:cBhvr>
                                        <p:cTn id="49" dur="1" fill="hold">
                                          <p:stCondLst>
                                            <p:cond delay="0"/>
                                          </p:stCondLst>
                                        </p:cTn>
                                        <p:tgtEl>
                                          <p:spTgt spid="32"/>
                                        </p:tgtEl>
                                        <p:attrNameLst>
                                          <p:attrName>style.visibility</p:attrName>
                                        </p:attrNameLst>
                                      </p:cBhvr>
                                      <p:to>
                                        <p:strVal val="visible"/>
                                      </p:to>
                                    </p:set>
                                    <p:animEffect transition="in" filter="fade">
                                      <p:cBhvr>
                                        <p:cTn id="50" dur="500"/>
                                        <p:tgtEl>
                                          <p:spTgt spid="32"/>
                                        </p:tgtEl>
                                      </p:cBhvr>
                                    </p:animEffect>
                                  </p:childTnLst>
                                </p:cTn>
                              </p:par>
                              <p:par>
                                <p:cTn id="51" presetID="10" presetClass="entr" presetSubtype="0" fill="hold" nodeType="withEffect">
                                  <p:stCondLst>
                                    <p:cond delay="0"/>
                                  </p:stCondLst>
                                  <p:childTnLst>
                                    <p:set>
                                      <p:cBhvr>
                                        <p:cTn id="52" dur="1" fill="hold">
                                          <p:stCondLst>
                                            <p:cond delay="0"/>
                                          </p:stCondLst>
                                        </p:cTn>
                                        <p:tgtEl>
                                          <p:spTgt spid="11"/>
                                        </p:tgtEl>
                                        <p:attrNameLst>
                                          <p:attrName>style.visibility</p:attrName>
                                        </p:attrNameLst>
                                      </p:cBhvr>
                                      <p:to>
                                        <p:strVal val="visible"/>
                                      </p:to>
                                    </p:set>
                                    <p:animEffect transition="in" filter="fade">
                                      <p:cBhvr>
                                        <p:cTn id="53" dur="500"/>
                                        <p:tgtEl>
                                          <p:spTgt spid="11"/>
                                        </p:tgtEl>
                                      </p:cBhvr>
                                    </p:animEffect>
                                  </p:childTnLst>
                                </p:cTn>
                              </p:par>
                              <p:par>
                                <p:cTn id="54" presetID="10" presetClass="entr" presetSubtype="0" fill="hold" nodeType="withEffect">
                                  <p:stCondLst>
                                    <p:cond delay="0"/>
                                  </p:stCondLst>
                                  <p:childTnLst>
                                    <p:set>
                                      <p:cBhvr>
                                        <p:cTn id="55" dur="1" fill="hold">
                                          <p:stCondLst>
                                            <p:cond delay="0"/>
                                          </p:stCondLst>
                                        </p:cTn>
                                        <p:tgtEl>
                                          <p:spTgt spid="29"/>
                                        </p:tgtEl>
                                        <p:attrNameLst>
                                          <p:attrName>style.visibility</p:attrName>
                                        </p:attrNameLst>
                                      </p:cBhvr>
                                      <p:to>
                                        <p:strVal val="visible"/>
                                      </p:to>
                                    </p:set>
                                    <p:animEffect transition="in" filter="fade">
                                      <p:cBhvr>
                                        <p:cTn id="56" dur="500"/>
                                        <p:tgtEl>
                                          <p:spTgt spid="29"/>
                                        </p:tgtEl>
                                      </p:cBhvr>
                                    </p:animEffect>
                                  </p:childTnLst>
                                </p:cTn>
                              </p:par>
                              <p:par>
                                <p:cTn id="57" presetID="10" presetClass="entr" presetSubtype="0" fill="hold" nodeType="withEffect">
                                  <p:stCondLst>
                                    <p:cond delay="0"/>
                                  </p:stCondLst>
                                  <p:childTnLst>
                                    <p:set>
                                      <p:cBhvr>
                                        <p:cTn id="58" dur="1" fill="hold">
                                          <p:stCondLst>
                                            <p:cond delay="0"/>
                                          </p:stCondLst>
                                        </p:cTn>
                                        <p:tgtEl>
                                          <p:spTgt spid="12"/>
                                        </p:tgtEl>
                                        <p:attrNameLst>
                                          <p:attrName>style.visibility</p:attrName>
                                        </p:attrNameLst>
                                      </p:cBhvr>
                                      <p:to>
                                        <p:strVal val="visible"/>
                                      </p:to>
                                    </p:set>
                                    <p:animEffect transition="in" filter="fade">
                                      <p:cBhvr>
                                        <p:cTn id="59" dur="500"/>
                                        <p:tgtEl>
                                          <p:spTgt spid="12"/>
                                        </p:tgtEl>
                                      </p:cBhvr>
                                    </p:animEffect>
                                  </p:childTnLst>
                                </p:cTn>
                              </p:par>
                            </p:childTnLst>
                          </p:cTn>
                        </p:par>
                      </p:childTnLst>
                    </p:cTn>
                  </p:par>
                  <p:par>
                    <p:cTn id="60" fill="hold">
                      <p:stCondLst>
                        <p:cond delay="indefinite"/>
                      </p:stCondLst>
                      <p:childTnLst>
                        <p:par>
                          <p:cTn id="61" fill="hold">
                            <p:stCondLst>
                              <p:cond delay="0"/>
                            </p:stCondLst>
                            <p:childTnLst>
                              <p:par>
                                <p:cTn id="62" presetID="10" presetClass="entr" presetSubtype="0" fill="hold" nodeType="clickEffect">
                                  <p:stCondLst>
                                    <p:cond delay="0"/>
                                  </p:stCondLst>
                                  <p:childTnLst>
                                    <p:set>
                                      <p:cBhvr>
                                        <p:cTn id="63" dur="1" fill="hold">
                                          <p:stCondLst>
                                            <p:cond delay="0"/>
                                          </p:stCondLst>
                                        </p:cTn>
                                        <p:tgtEl>
                                          <p:spTgt spid="36"/>
                                        </p:tgtEl>
                                        <p:attrNameLst>
                                          <p:attrName>style.visibility</p:attrName>
                                        </p:attrNameLst>
                                      </p:cBhvr>
                                      <p:to>
                                        <p:strVal val="visible"/>
                                      </p:to>
                                    </p:set>
                                    <p:animEffect transition="in" filter="fade">
                                      <p:cBhvr>
                                        <p:cTn id="64" dur="500"/>
                                        <p:tgtEl>
                                          <p:spTgt spid="36"/>
                                        </p:tgtEl>
                                      </p:cBhvr>
                                    </p:animEffect>
                                  </p:childTnLst>
                                </p:cTn>
                              </p:par>
                              <p:par>
                                <p:cTn id="65" presetID="10" presetClass="entr" presetSubtype="0" fill="hold" grpId="0" nodeType="withEffect">
                                  <p:stCondLst>
                                    <p:cond delay="0"/>
                                  </p:stCondLst>
                                  <p:childTnLst>
                                    <p:set>
                                      <p:cBhvr>
                                        <p:cTn id="66" dur="1" fill="hold">
                                          <p:stCondLst>
                                            <p:cond delay="0"/>
                                          </p:stCondLst>
                                        </p:cTn>
                                        <p:tgtEl>
                                          <p:spTgt spid="69"/>
                                        </p:tgtEl>
                                        <p:attrNameLst>
                                          <p:attrName>style.visibility</p:attrName>
                                        </p:attrNameLst>
                                      </p:cBhvr>
                                      <p:to>
                                        <p:strVal val="visible"/>
                                      </p:to>
                                    </p:set>
                                    <p:animEffect transition="in" filter="fade">
                                      <p:cBhvr>
                                        <p:cTn id="67" dur="500"/>
                                        <p:tgtEl>
                                          <p:spTgt spid="69"/>
                                        </p:tgtEl>
                                      </p:cBhvr>
                                    </p:animEffect>
                                  </p:childTnLst>
                                </p:cTn>
                              </p:par>
                            </p:childTnLst>
                          </p:cTn>
                        </p:par>
                      </p:childTnLst>
                    </p:cTn>
                  </p:par>
                  <p:par>
                    <p:cTn id="68" fill="hold">
                      <p:stCondLst>
                        <p:cond delay="indefinite"/>
                      </p:stCondLst>
                      <p:childTnLst>
                        <p:par>
                          <p:cTn id="69" fill="hold">
                            <p:stCondLst>
                              <p:cond delay="0"/>
                            </p:stCondLst>
                            <p:childTnLst>
                              <p:par>
                                <p:cTn id="70" presetID="10" presetClass="entr" presetSubtype="0" fill="hold" nodeType="clickEffect">
                                  <p:stCondLst>
                                    <p:cond delay="0"/>
                                  </p:stCondLst>
                                  <p:childTnLst>
                                    <p:set>
                                      <p:cBhvr>
                                        <p:cTn id="71" dur="1" fill="hold">
                                          <p:stCondLst>
                                            <p:cond delay="0"/>
                                          </p:stCondLst>
                                        </p:cTn>
                                        <p:tgtEl>
                                          <p:spTgt spid="44"/>
                                        </p:tgtEl>
                                        <p:attrNameLst>
                                          <p:attrName>style.visibility</p:attrName>
                                        </p:attrNameLst>
                                      </p:cBhvr>
                                      <p:to>
                                        <p:strVal val="visible"/>
                                      </p:to>
                                    </p:set>
                                    <p:animEffect transition="in" filter="fade">
                                      <p:cBhvr>
                                        <p:cTn id="72" dur="500"/>
                                        <p:tgtEl>
                                          <p:spTgt spid="44"/>
                                        </p:tgtEl>
                                      </p:cBhvr>
                                    </p:animEffect>
                                  </p:childTnLst>
                                </p:cTn>
                              </p:par>
                            </p:childTnLst>
                          </p:cTn>
                        </p:par>
                      </p:childTnLst>
                    </p:cTn>
                  </p:par>
                  <p:par>
                    <p:cTn id="73" fill="hold">
                      <p:stCondLst>
                        <p:cond delay="indefinite"/>
                      </p:stCondLst>
                      <p:childTnLst>
                        <p:par>
                          <p:cTn id="74" fill="hold">
                            <p:stCondLst>
                              <p:cond delay="0"/>
                            </p:stCondLst>
                            <p:childTnLst>
                              <p:par>
                                <p:cTn id="75" presetID="10" presetClass="entr" presetSubtype="0" fill="hold" nodeType="clickEffect">
                                  <p:stCondLst>
                                    <p:cond delay="0"/>
                                  </p:stCondLst>
                                  <p:childTnLst>
                                    <p:set>
                                      <p:cBhvr>
                                        <p:cTn id="76" dur="1" fill="hold">
                                          <p:stCondLst>
                                            <p:cond delay="0"/>
                                          </p:stCondLst>
                                        </p:cTn>
                                        <p:tgtEl>
                                          <p:spTgt spid="40"/>
                                        </p:tgtEl>
                                        <p:attrNameLst>
                                          <p:attrName>style.visibility</p:attrName>
                                        </p:attrNameLst>
                                      </p:cBhvr>
                                      <p:to>
                                        <p:strVal val="visible"/>
                                      </p:to>
                                    </p:set>
                                    <p:animEffect transition="in" filter="fade">
                                      <p:cBhvr>
                                        <p:cTn id="77" dur="500"/>
                                        <p:tgtEl>
                                          <p:spTgt spid="40"/>
                                        </p:tgtEl>
                                      </p:cBhvr>
                                    </p:animEffect>
                                  </p:childTnLst>
                                </p:cTn>
                              </p:par>
                              <p:par>
                                <p:cTn id="78" presetID="10" presetClass="entr" presetSubtype="0" fill="hold" nodeType="withEffect">
                                  <p:stCondLst>
                                    <p:cond delay="0"/>
                                  </p:stCondLst>
                                  <p:childTnLst>
                                    <p:set>
                                      <p:cBhvr>
                                        <p:cTn id="79" dur="1" fill="hold">
                                          <p:stCondLst>
                                            <p:cond delay="0"/>
                                          </p:stCondLst>
                                        </p:cTn>
                                        <p:tgtEl>
                                          <p:spTgt spid="42"/>
                                        </p:tgtEl>
                                        <p:attrNameLst>
                                          <p:attrName>style.visibility</p:attrName>
                                        </p:attrNameLst>
                                      </p:cBhvr>
                                      <p:to>
                                        <p:strVal val="visible"/>
                                      </p:to>
                                    </p:set>
                                    <p:animEffect transition="in" filter="fade">
                                      <p:cBhvr>
                                        <p:cTn id="80" dur="500"/>
                                        <p:tgtEl>
                                          <p:spTgt spid="42"/>
                                        </p:tgtEl>
                                      </p:cBhvr>
                                    </p:animEffect>
                                  </p:childTnLst>
                                </p:cTn>
                              </p:par>
                              <p:par>
                                <p:cTn id="81" presetID="10" presetClass="entr" presetSubtype="0" fill="hold" nodeType="withEffect">
                                  <p:stCondLst>
                                    <p:cond delay="0"/>
                                  </p:stCondLst>
                                  <p:childTnLst>
                                    <p:set>
                                      <p:cBhvr>
                                        <p:cTn id="82" dur="1" fill="hold">
                                          <p:stCondLst>
                                            <p:cond delay="0"/>
                                          </p:stCondLst>
                                        </p:cTn>
                                        <p:tgtEl>
                                          <p:spTgt spid="39"/>
                                        </p:tgtEl>
                                        <p:attrNameLst>
                                          <p:attrName>style.visibility</p:attrName>
                                        </p:attrNameLst>
                                      </p:cBhvr>
                                      <p:to>
                                        <p:strVal val="visible"/>
                                      </p:to>
                                    </p:set>
                                    <p:animEffect transition="in" filter="fade">
                                      <p:cBhvr>
                                        <p:cTn id="83" dur="500"/>
                                        <p:tgtEl>
                                          <p:spTgt spid="39"/>
                                        </p:tgtEl>
                                      </p:cBhvr>
                                    </p:animEffect>
                                  </p:childTnLst>
                                </p:cTn>
                              </p:par>
                              <p:par>
                                <p:cTn id="84" presetID="10" presetClass="entr" presetSubtype="0" fill="hold" nodeType="withEffect">
                                  <p:stCondLst>
                                    <p:cond delay="0"/>
                                  </p:stCondLst>
                                  <p:childTnLst>
                                    <p:set>
                                      <p:cBhvr>
                                        <p:cTn id="85" dur="1" fill="hold">
                                          <p:stCondLst>
                                            <p:cond delay="0"/>
                                          </p:stCondLst>
                                        </p:cTn>
                                        <p:tgtEl>
                                          <p:spTgt spid="38"/>
                                        </p:tgtEl>
                                        <p:attrNameLst>
                                          <p:attrName>style.visibility</p:attrName>
                                        </p:attrNameLst>
                                      </p:cBhvr>
                                      <p:to>
                                        <p:strVal val="visible"/>
                                      </p:to>
                                    </p:set>
                                    <p:animEffect transition="in" filter="fade">
                                      <p:cBhvr>
                                        <p:cTn id="86" dur="500"/>
                                        <p:tgtEl>
                                          <p:spTgt spid="38"/>
                                        </p:tgtEl>
                                      </p:cBhvr>
                                    </p:animEffect>
                                  </p:childTnLst>
                                </p:cTn>
                              </p:par>
                            </p:childTnLst>
                          </p:cTn>
                        </p:par>
                      </p:childTnLst>
                    </p:cTn>
                  </p:par>
                  <p:par>
                    <p:cTn id="87" fill="hold">
                      <p:stCondLst>
                        <p:cond delay="indefinite"/>
                      </p:stCondLst>
                      <p:childTnLst>
                        <p:par>
                          <p:cTn id="88" fill="hold">
                            <p:stCondLst>
                              <p:cond delay="0"/>
                            </p:stCondLst>
                            <p:childTnLst>
                              <p:par>
                                <p:cTn id="89" presetID="1" presetClass="entr" presetSubtype="0" fill="hold" nodeType="clickEffect">
                                  <p:stCondLst>
                                    <p:cond delay="0"/>
                                  </p:stCondLst>
                                  <p:childTnLst>
                                    <p:set>
                                      <p:cBhvr>
                                        <p:cTn id="90" dur="1" fill="hold">
                                          <p:stCondLst>
                                            <p:cond delay="0"/>
                                          </p:stCondLst>
                                        </p:cTn>
                                        <p:tgtEl>
                                          <p:spTgt spid="48"/>
                                        </p:tgtEl>
                                        <p:attrNameLst>
                                          <p:attrName>style.visibility</p:attrName>
                                        </p:attrNameLst>
                                      </p:cBhvr>
                                      <p:to>
                                        <p:strVal val="visible"/>
                                      </p:to>
                                    </p:set>
                                  </p:childTnLst>
                                </p:cTn>
                              </p:par>
                              <p:par>
                                <p:cTn id="91" presetID="1" presetClass="entr" presetSubtype="0" fill="hold" nodeType="withEffect">
                                  <p:stCondLst>
                                    <p:cond delay="0"/>
                                  </p:stCondLst>
                                  <p:childTnLst>
                                    <p:set>
                                      <p:cBhvr>
                                        <p:cTn id="92" dur="1" fill="hold">
                                          <p:stCondLst>
                                            <p:cond delay="0"/>
                                          </p:stCondLst>
                                        </p:cTn>
                                        <p:tgtEl>
                                          <p:spTgt spid="13"/>
                                        </p:tgtEl>
                                        <p:attrNameLst>
                                          <p:attrName>style.visibility</p:attrName>
                                        </p:attrNameLst>
                                      </p:cBhvr>
                                      <p:to>
                                        <p:strVal val="visible"/>
                                      </p:to>
                                    </p:set>
                                  </p:childTnLst>
                                </p:cTn>
                              </p:par>
                              <p:par>
                                <p:cTn id="93" presetID="1" presetClass="entr" presetSubtype="0" fill="hold" grpId="0" nodeType="withEffect">
                                  <p:stCondLst>
                                    <p:cond delay="0"/>
                                  </p:stCondLst>
                                  <p:childTnLst>
                                    <p:set>
                                      <p:cBhvr>
                                        <p:cTn id="94" dur="1" fill="hold">
                                          <p:stCondLst>
                                            <p:cond delay="0"/>
                                          </p:stCondLst>
                                        </p:cTn>
                                        <p:tgtEl>
                                          <p:spTgt spid="70"/>
                                        </p:tgtEl>
                                        <p:attrNameLst>
                                          <p:attrName>style.visibility</p:attrName>
                                        </p:attrNameLst>
                                      </p:cBhvr>
                                      <p:to>
                                        <p:strVal val="visible"/>
                                      </p:to>
                                    </p:set>
                                  </p:childTnLst>
                                </p:cTn>
                              </p:par>
                              <p:par>
                                <p:cTn id="95" presetID="1" presetClass="entr" presetSubtype="0" fill="hold" nodeType="withEffect">
                                  <p:stCondLst>
                                    <p:cond delay="0"/>
                                  </p:stCondLst>
                                  <p:childTnLst>
                                    <p:set>
                                      <p:cBhvr>
                                        <p:cTn id="96" dur="1" fill="hold">
                                          <p:stCondLst>
                                            <p:cond delay="0"/>
                                          </p:stCondLst>
                                        </p:cTn>
                                        <p:tgtEl>
                                          <p:spTgt spid="56"/>
                                        </p:tgtEl>
                                        <p:attrNameLst>
                                          <p:attrName>style.visibility</p:attrName>
                                        </p:attrNameLst>
                                      </p:cBhvr>
                                      <p:to>
                                        <p:strVal val="visible"/>
                                      </p:to>
                                    </p:set>
                                  </p:childTnLst>
                                </p:cTn>
                              </p:par>
                              <p:par>
                                <p:cTn id="97" presetID="1" presetClass="entr" presetSubtype="0" fill="hold" nodeType="withEffect">
                                  <p:stCondLst>
                                    <p:cond delay="0"/>
                                  </p:stCondLst>
                                  <p:childTnLst>
                                    <p:set>
                                      <p:cBhvr>
                                        <p:cTn id="98" dur="1" fill="hold">
                                          <p:stCondLst>
                                            <p:cond delay="0"/>
                                          </p:stCondLst>
                                        </p:cTn>
                                        <p:tgtEl>
                                          <p:spTgt spid="54"/>
                                        </p:tgtEl>
                                        <p:attrNameLst>
                                          <p:attrName>style.visibility</p:attrName>
                                        </p:attrNameLst>
                                      </p:cBhvr>
                                      <p:to>
                                        <p:strVal val="visible"/>
                                      </p:to>
                                    </p:set>
                                  </p:childTnLst>
                                </p:cTn>
                              </p:par>
                              <p:par>
                                <p:cTn id="99" presetID="1" presetClass="entr" presetSubtype="0" fill="hold" nodeType="withEffect">
                                  <p:stCondLst>
                                    <p:cond delay="0"/>
                                  </p:stCondLst>
                                  <p:childTnLst>
                                    <p:set>
                                      <p:cBhvr>
                                        <p:cTn id="100" dur="1" fill="hold">
                                          <p:stCondLst>
                                            <p:cond delay="0"/>
                                          </p:stCondLst>
                                        </p:cTn>
                                        <p:tgtEl>
                                          <p:spTgt spid="51"/>
                                        </p:tgtEl>
                                        <p:attrNameLst>
                                          <p:attrName>style.visibility</p:attrName>
                                        </p:attrNameLst>
                                      </p:cBhvr>
                                      <p:to>
                                        <p:strVal val="visible"/>
                                      </p:to>
                                    </p:set>
                                  </p:childTnLst>
                                </p:cTn>
                              </p:par>
                              <p:par>
                                <p:cTn id="101" presetID="1" presetClass="entr" presetSubtype="0" fill="hold" nodeType="withEffect">
                                  <p:stCondLst>
                                    <p:cond delay="0"/>
                                  </p:stCondLst>
                                  <p:childTnLst>
                                    <p:set>
                                      <p:cBhvr>
                                        <p:cTn id="102" dur="1" fill="hold">
                                          <p:stCondLst>
                                            <p:cond delay="0"/>
                                          </p:stCondLst>
                                        </p:cTn>
                                        <p:tgtEl>
                                          <p:spTgt spid="16"/>
                                        </p:tgtEl>
                                        <p:attrNameLst>
                                          <p:attrName>style.visibility</p:attrName>
                                        </p:attrNameLst>
                                      </p:cBhvr>
                                      <p:to>
                                        <p:strVal val="visible"/>
                                      </p:to>
                                    </p:set>
                                  </p:childTnLst>
                                </p:cTn>
                              </p:par>
                              <p:par>
                                <p:cTn id="103" presetID="1" presetClass="entr" presetSubtype="0" fill="hold" nodeType="withEffect">
                                  <p:stCondLst>
                                    <p:cond delay="0"/>
                                  </p:stCondLst>
                                  <p:childTnLst>
                                    <p:set>
                                      <p:cBhvr>
                                        <p:cTn id="104" dur="1" fill="hold">
                                          <p:stCondLst>
                                            <p:cond delay="0"/>
                                          </p:stCondLst>
                                        </p:cTn>
                                        <p:tgtEl>
                                          <p:spTgt spid="15"/>
                                        </p:tgtEl>
                                        <p:attrNameLst>
                                          <p:attrName>style.visibility</p:attrName>
                                        </p:attrNameLst>
                                      </p:cBhvr>
                                      <p:to>
                                        <p:strVal val="visible"/>
                                      </p:to>
                                    </p:set>
                                  </p:childTnLst>
                                </p:cTn>
                              </p:par>
                              <p:par>
                                <p:cTn id="105" presetID="1" presetClass="entr" presetSubtype="0" fill="hold" nodeType="withEffect">
                                  <p:stCondLst>
                                    <p:cond delay="0"/>
                                  </p:stCondLst>
                                  <p:childTnLst>
                                    <p:set>
                                      <p:cBhvr>
                                        <p:cTn id="106" dur="1" fill="hold">
                                          <p:stCondLst>
                                            <p:cond delay="0"/>
                                          </p:stCondLst>
                                        </p:cTn>
                                        <p:tgtEl>
                                          <p:spTgt spid="14"/>
                                        </p:tgtEl>
                                        <p:attrNameLst>
                                          <p:attrName>style.visibility</p:attrName>
                                        </p:attrNameLst>
                                      </p:cBhvr>
                                      <p:to>
                                        <p:strVal val="visible"/>
                                      </p:to>
                                    </p:set>
                                  </p:childTnLst>
                                </p:cTn>
                              </p:par>
                            </p:childTnLst>
                          </p:cTn>
                        </p:par>
                      </p:childTnLst>
                    </p:cTn>
                  </p:par>
                  <p:par>
                    <p:cTn id="107" fill="hold">
                      <p:stCondLst>
                        <p:cond delay="indefinite"/>
                      </p:stCondLst>
                      <p:childTnLst>
                        <p:par>
                          <p:cTn id="108" fill="hold">
                            <p:stCondLst>
                              <p:cond delay="0"/>
                            </p:stCondLst>
                            <p:childTnLst>
                              <p:par>
                                <p:cTn id="109" presetID="1" presetClass="entr" presetSubtype="0" fill="hold" nodeType="clickEffect">
                                  <p:stCondLst>
                                    <p:cond delay="0"/>
                                  </p:stCondLst>
                                  <p:childTnLst>
                                    <p:set>
                                      <p:cBhvr>
                                        <p:cTn id="110" dur="1" fill="hold">
                                          <p:stCondLst>
                                            <p:cond delay="0"/>
                                          </p:stCondLst>
                                        </p:cTn>
                                        <p:tgtEl>
                                          <p:spTgt spid="58"/>
                                        </p:tgtEl>
                                        <p:attrNameLst>
                                          <p:attrName>style.visibility</p:attrName>
                                        </p:attrNameLst>
                                      </p:cBhvr>
                                      <p:to>
                                        <p:strVal val="visible"/>
                                      </p:to>
                                    </p:set>
                                  </p:childTnLst>
                                </p:cTn>
                              </p:par>
                              <p:par>
                                <p:cTn id="111" presetID="1" presetClass="entr" presetSubtype="0" fill="hold" nodeType="withEffect">
                                  <p:stCondLst>
                                    <p:cond delay="0"/>
                                  </p:stCondLst>
                                  <p:childTnLst>
                                    <p:set>
                                      <p:cBhvr>
                                        <p:cTn id="112" dur="1" fill="hold">
                                          <p:stCondLst>
                                            <p:cond delay="0"/>
                                          </p:stCondLst>
                                        </p:cTn>
                                        <p:tgtEl>
                                          <p:spTgt spid="17"/>
                                        </p:tgtEl>
                                        <p:attrNameLst>
                                          <p:attrName>style.visibility</p:attrName>
                                        </p:attrNameLst>
                                      </p:cBhvr>
                                      <p:to>
                                        <p:strVal val="visible"/>
                                      </p:to>
                                    </p:set>
                                  </p:childTnLst>
                                </p:cTn>
                              </p:par>
                              <p:par>
                                <p:cTn id="113" presetID="1" presetClass="entr" presetSubtype="0" fill="hold" nodeType="withEffect">
                                  <p:stCondLst>
                                    <p:cond delay="0"/>
                                  </p:stCondLst>
                                  <p:childTnLst>
                                    <p:set>
                                      <p:cBhvr>
                                        <p:cTn id="114" dur="1" fill="hold">
                                          <p:stCondLst>
                                            <p:cond delay="0"/>
                                          </p:stCondLst>
                                        </p:cTn>
                                        <p:tgtEl>
                                          <p:spTgt spid="60"/>
                                        </p:tgtEl>
                                        <p:attrNameLst>
                                          <p:attrName>style.visibility</p:attrName>
                                        </p:attrNameLst>
                                      </p:cBhvr>
                                      <p:to>
                                        <p:strVal val="visible"/>
                                      </p:to>
                                    </p:set>
                                  </p:childTnLst>
                                </p:cTn>
                              </p:par>
                              <p:par>
                                <p:cTn id="115" presetID="1" presetClass="entr" presetSubtype="0" fill="hold" nodeType="withEffect">
                                  <p:stCondLst>
                                    <p:cond delay="0"/>
                                  </p:stCondLst>
                                  <p:childTnLst>
                                    <p:set>
                                      <p:cBhvr>
                                        <p:cTn id="116" dur="1" fill="hold">
                                          <p:stCondLst>
                                            <p:cond delay="0"/>
                                          </p:stCondLst>
                                        </p:cTn>
                                        <p:tgtEl>
                                          <p:spTgt spid="19"/>
                                        </p:tgtEl>
                                        <p:attrNameLst>
                                          <p:attrName>style.visibility</p:attrName>
                                        </p:attrNameLst>
                                      </p:cBhvr>
                                      <p:to>
                                        <p:strVal val="visible"/>
                                      </p:to>
                                    </p:set>
                                  </p:childTnLst>
                                </p:cTn>
                              </p:par>
                              <p:par>
                                <p:cTn id="117" presetID="1" presetClass="entr" presetSubtype="0" fill="hold" nodeType="withEffect">
                                  <p:stCondLst>
                                    <p:cond delay="0"/>
                                  </p:stCondLst>
                                  <p:childTnLst>
                                    <p:set>
                                      <p:cBhvr>
                                        <p:cTn id="118" dur="1" fill="hold">
                                          <p:stCondLst>
                                            <p:cond delay="0"/>
                                          </p:stCondLst>
                                        </p:cTn>
                                        <p:tgtEl>
                                          <p:spTgt spid="66"/>
                                        </p:tgtEl>
                                        <p:attrNameLst>
                                          <p:attrName>style.visibility</p:attrName>
                                        </p:attrNameLst>
                                      </p:cBhvr>
                                      <p:to>
                                        <p:strVal val="visible"/>
                                      </p:to>
                                    </p:set>
                                  </p:childTnLst>
                                </p:cTn>
                              </p:par>
                              <p:par>
                                <p:cTn id="119" presetID="1" presetClass="entr" presetSubtype="0" fill="hold" nodeType="withEffect">
                                  <p:stCondLst>
                                    <p:cond delay="0"/>
                                  </p:stCondLst>
                                  <p:childTnLst>
                                    <p:set>
                                      <p:cBhvr>
                                        <p:cTn id="120" dur="1" fill="hold">
                                          <p:stCondLst>
                                            <p:cond delay="0"/>
                                          </p:stCondLst>
                                        </p:cTn>
                                        <p:tgtEl>
                                          <p:spTgt spid="18"/>
                                        </p:tgtEl>
                                        <p:attrNameLst>
                                          <p:attrName>style.visibility</p:attrName>
                                        </p:attrNameLst>
                                      </p:cBhvr>
                                      <p:to>
                                        <p:strVal val="visible"/>
                                      </p:to>
                                    </p:set>
                                  </p:childTnLst>
                                </p:cTn>
                              </p:par>
                              <p:par>
                                <p:cTn id="121" presetID="1" presetClass="entr" presetSubtype="0" fill="hold" grpId="0" nodeType="withEffect">
                                  <p:stCondLst>
                                    <p:cond delay="0"/>
                                  </p:stCondLst>
                                  <p:childTnLst>
                                    <p:set>
                                      <p:cBhvr>
                                        <p:cTn id="122" dur="1" fill="hold">
                                          <p:stCondLst>
                                            <p:cond delay="0"/>
                                          </p:stCondLst>
                                        </p:cTn>
                                        <p:tgtEl>
                                          <p:spTgt spid="7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7" grpId="0"/>
      <p:bldP spid="68" grpId="0"/>
      <p:bldP spid="69" grpId="0"/>
      <p:bldP spid="70" grpId="0"/>
      <p:bldP spid="71" grpId="0"/>
      <p:bldP spid="7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cstate="print">
            <a:extLst>
              <a:ext uri="{28A0092B-C50C-407E-A947-70E740481C1C}">
                <a14:useLocalDpi xmlns="" xmlns:a14="http://schemas.microsoft.com/office/drawing/2010/main" val="0"/>
              </a:ext>
            </a:extLst>
          </a:blip>
          <a:stretch>
            <a:fillRect/>
          </a:stretch>
        </p:blipFill>
        <p:spPr>
          <a:xfrm>
            <a:off x="1544588" y="1268760"/>
            <a:ext cx="5976664" cy="4781331"/>
          </a:xfrm>
          <a:prstGeom prst="rect">
            <a:avLst/>
          </a:prstGeom>
        </p:spPr>
      </p:pic>
    </p:spTree>
    <p:extLst>
      <p:ext uri="{BB962C8B-B14F-4D97-AF65-F5344CB8AC3E}">
        <p14:creationId xmlns="" xmlns:p14="http://schemas.microsoft.com/office/powerpoint/2010/main" val="19362716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801593" y="620688"/>
            <a:ext cx="4730847" cy="461665"/>
          </a:xfrm>
          <a:prstGeom prst="rect">
            <a:avLst/>
          </a:prstGeom>
          <a:noFill/>
        </p:spPr>
        <p:txBody>
          <a:bodyPr wrap="none" rtlCol="0">
            <a:spAutoFit/>
          </a:bodyPr>
          <a:lstStyle/>
          <a:p>
            <a:r>
              <a:rPr lang="en-US" sz="2400" smtClean="0"/>
              <a:t>A.SYARAT KONEKSI INTERNET</a:t>
            </a:r>
            <a:endParaRPr lang="en-US" sz="2400"/>
          </a:p>
        </p:txBody>
      </p:sp>
      <p:sp>
        <p:nvSpPr>
          <p:cNvPr id="5" name="TextBox 4"/>
          <p:cNvSpPr txBox="1"/>
          <p:nvPr/>
        </p:nvSpPr>
        <p:spPr>
          <a:xfrm>
            <a:off x="107504" y="1340768"/>
            <a:ext cx="6020046" cy="461665"/>
          </a:xfrm>
          <a:prstGeom prst="rect">
            <a:avLst/>
          </a:prstGeom>
          <a:noFill/>
        </p:spPr>
        <p:txBody>
          <a:bodyPr wrap="none" rtlCol="0">
            <a:spAutoFit/>
          </a:bodyPr>
          <a:lstStyle/>
          <a:p>
            <a:r>
              <a:rPr lang="en-US" sz="2400" smtClean="0"/>
              <a:t>1. PERANGKAT PENGAKSES JARINGAN</a:t>
            </a:r>
            <a:endParaRPr lang="en-US" sz="2400"/>
          </a:p>
        </p:txBody>
      </p:sp>
      <p:sp>
        <p:nvSpPr>
          <p:cNvPr id="6" name="TextBox 5"/>
          <p:cNvSpPr txBox="1"/>
          <p:nvPr/>
        </p:nvSpPr>
        <p:spPr>
          <a:xfrm>
            <a:off x="445569" y="1802433"/>
            <a:ext cx="5350567" cy="461665"/>
          </a:xfrm>
          <a:prstGeom prst="rect">
            <a:avLst/>
          </a:prstGeom>
          <a:noFill/>
        </p:spPr>
        <p:txBody>
          <a:bodyPr wrap="none" rtlCol="0">
            <a:spAutoFit/>
          </a:bodyPr>
          <a:lstStyle/>
          <a:p>
            <a:r>
              <a:rPr lang="en-US" sz="2400" smtClean="0"/>
              <a:t>Komputer, Ponsel, Tablet dan lain-lain</a:t>
            </a:r>
            <a:endParaRPr lang="en-US" sz="2400"/>
          </a:p>
        </p:txBody>
      </p:sp>
      <p:sp>
        <p:nvSpPr>
          <p:cNvPr id="7" name="TextBox 6"/>
          <p:cNvSpPr txBox="1"/>
          <p:nvPr/>
        </p:nvSpPr>
        <p:spPr>
          <a:xfrm>
            <a:off x="147393" y="2276872"/>
            <a:ext cx="5471370" cy="461665"/>
          </a:xfrm>
          <a:prstGeom prst="rect">
            <a:avLst/>
          </a:prstGeom>
          <a:noFill/>
        </p:spPr>
        <p:txBody>
          <a:bodyPr wrap="none" rtlCol="0">
            <a:spAutoFit/>
          </a:bodyPr>
          <a:lstStyle/>
          <a:p>
            <a:r>
              <a:rPr lang="en-US" sz="2400" smtClean="0"/>
              <a:t>2. MODEM  ( Modulator Demodulator )</a:t>
            </a:r>
            <a:endParaRPr lang="en-US" sz="2400"/>
          </a:p>
        </p:txBody>
      </p:sp>
      <p:sp>
        <p:nvSpPr>
          <p:cNvPr id="8" name="TextBox 7"/>
          <p:cNvSpPr txBox="1"/>
          <p:nvPr/>
        </p:nvSpPr>
        <p:spPr>
          <a:xfrm>
            <a:off x="485458" y="2738537"/>
            <a:ext cx="6487673" cy="461665"/>
          </a:xfrm>
          <a:prstGeom prst="rect">
            <a:avLst/>
          </a:prstGeom>
          <a:noFill/>
        </p:spPr>
        <p:txBody>
          <a:bodyPr wrap="none" rtlCol="0">
            <a:spAutoFit/>
          </a:bodyPr>
          <a:lstStyle/>
          <a:p>
            <a:r>
              <a:rPr lang="en-US" sz="2400" smtClean="0"/>
              <a:t>Untuk menyambungkan perangkat ke jaringan</a:t>
            </a:r>
            <a:endParaRPr lang="en-US" sz="2400"/>
          </a:p>
        </p:txBody>
      </p:sp>
      <p:sp>
        <p:nvSpPr>
          <p:cNvPr id="9" name="TextBox 8"/>
          <p:cNvSpPr txBox="1"/>
          <p:nvPr/>
        </p:nvSpPr>
        <p:spPr>
          <a:xfrm>
            <a:off x="107504" y="3212976"/>
            <a:ext cx="4864665" cy="461665"/>
          </a:xfrm>
          <a:prstGeom prst="rect">
            <a:avLst/>
          </a:prstGeom>
          <a:noFill/>
        </p:spPr>
        <p:txBody>
          <a:bodyPr wrap="none" rtlCol="0">
            <a:spAutoFit/>
          </a:bodyPr>
          <a:lstStyle/>
          <a:p>
            <a:r>
              <a:rPr lang="en-US" sz="2400" smtClean="0"/>
              <a:t>3. ISP ( Internet Service Provider )</a:t>
            </a:r>
            <a:endParaRPr lang="en-US" sz="2400"/>
          </a:p>
        </p:txBody>
      </p:sp>
      <p:sp>
        <p:nvSpPr>
          <p:cNvPr id="11" name="TextBox 10"/>
          <p:cNvSpPr txBox="1"/>
          <p:nvPr/>
        </p:nvSpPr>
        <p:spPr>
          <a:xfrm>
            <a:off x="513591" y="3674641"/>
            <a:ext cx="8136904" cy="3170099"/>
          </a:xfrm>
          <a:prstGeom prst="rect">
            <a:avLst/>
          </a:prstGeom>
          <a:noFill/>
        </p:spPr>
        <p:txBody>
          <a:bodyPr wrap="square" rtlCol="0">
            <a:spAutoFit/>
          </a:bodyPr>
          <a:lstStyle/>
          <a:p>
            <a:r>
              <a:rPr lang="en-US" sz="1400" b="1" smtClean="0"/>
              <a:t>Penyelenggara jasa Internet (disingkat PJI) (</a:t>
            </a:r>
            <a:r>
              <a:rPr lang="en-US" sz="1400" b="1" i="1" smtClean="0">
                <a:solidFill>
                  <a:srgbClr val="92D050"/>
                </a:solidFill>
              </a:rPr>
              <a:t>bahasa Inggris</a:t>
            </a:r>
            <a:r>
              <a:rPr lang="en-US" sz="1400" b="1" smtClean="0"/>
              <a:t>: Internet service provider disingkat ISP) adalah perusahaan atau badan yang menyediakan jasa sambungan Internet dan jasa lainnya yang berhubungan. Kebanyakan perusahaan telepon merupakan penyedia jasa Internet. Mereka menyediakan jasa seperti hubungan ke Internet, pendaftaran nama domain, dan hosting.</a:t>
            </a:r>
          </a:p>
          <a:p>
            <a:endParaRPr lang="en-US" sz="1400" b="1" smtClean="0"/>
          </a:p>
          <a:p>
            <a:r>
              <a:rPr lang="en-US" sz="1400" b="1" smtClean="0"/>
              <a:t>ISP ini mempunyai jaringan baik secara domestik maupun internasional sehingga pelanggan atau pengguna dari sambungan yang disediakan oleh ISP dapat terhubung ke jaringan Internet global. Jaringan nya berupa media transmisi yang dapat mengalirkan data yang dapat berupa kabel (modem, sewa kabel, dan jalur lebar), radio, maupun VSAT.</a:t>
            </a:r>
          </a:p>
          <a:p>
            <a:endParaRPr lang="en-US" sz="1400" b="1"/>
          </a:p>
          <a:p>
            <a:r>
              <a:rPr lang="en-US" sz="1400" b="1" smtClean="0"/>
              <a:t>Contoh ISP : TELKOM, Indosat, Telkomsel, Excelcomindo</a:t>
            </a:r>
          </a:p>
          <a:p>
            <a:endParaRPr lang="en-US" sz="1400" b="1"/>
          </a:p>
          <a:p>
            <a:r>
              <a:rPr lang="en-US">
                <a:solidFill>
                  <a:schemeClr val="tx2">
                    <a:lumMod val="60000"/>
                    <a:lumOff val="40000"/>
                  </a:schemeClr>
                </a:solidFill>
              </a:rPr>
              <a:t>Asosiasi Penyelenggara Jasa Internet </a:t>
            </a:r>
            <a:r>
              <a:rPr lang="en-US" smtClean="0">
                <a:solidFill>
                  <a:schemeClr val="tx2">
                    <a:lumMod val="60000"/>
                    <a:lumOff val="40000"/>
                  </a:schemeClr>
                </a:solidFill>
              </a:rPr>
              <a:t>Indonesia : </a:t>
            </a:r>
            <a:r>
              <a:rPr lang="en-US" b="1" smtClean="0">
                <a:solidFill>
                  <a:schemeClr val="tx2">
                    <a:lumMod val="60000"/>
                    <a:lumOff val="40000"/>
                  </a:schemeClr>
                </a:solidFill>
              </a:rPr>
              <a:t>www.apjii.or.id</a:t>
            </a:r>
            <a:endParaRPr lang="en-US">
              <a:solidFill>
                <a:schemeClr val="tx2">
                  <a:lumMod val="60000"/>
                  <a:lumOff val="40000"/>
                </a:schemeClr>
              </a:solidFill>
            </a:endParaRPr>
          </a:p>
        </p:txBody>
      </p:sp>
    </p:spTree>
    <p:extLst>
      <p:ext uri="{BB962C8B-B14F-4D97-AF65-F5344CB8AC3E}">
        <p14:creationId xmlns="" xmlns:p14="http://schemas.microsoft.com/office/powerpoint/2010/main" val="41551195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500"/>
                                        <p:tgtEl>
                                          <p:spTgt spid="6"/>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fade">
                                      <p:cBhvr>
                                        <p:cTn id="15" dur="500"/>
                                        <p:tgtEl>
                                          <p:spTgt spid="7"/>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fade">
                                      <p:cBhvr>
                                        <p:cTn id="18" dur="500"/>
                                        <p:tgtEl>
                                          <p:spTgt spid="8"/>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fade">
                                      <p:cBhvr>
                                        <p:cTn id="23" dur="500"/>
                                        <p:tgtEl>
                                          <p:spTgt spid="9"/>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11"/>
                                        </p:tgtEl>
                                        <p:attrNameLst>
                                          <p:attrName>style.visibility</p:attrName>
                                        </p:attrNameLst>
                                      </p:cBhvr>
                                      <p:to>
                                        <p:strVal val="visible"/>
                                      </p:to>
                                    </p:set>
                                    <p:animEffect transition="in" filter="fade">
                                      <p:cBhvr>
                                        <p:cTn id="26"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8" grpId="0"/>
      <p:bldP spid="9" grpId="0"/>
      <p:bldP spid="11"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716016" y="695511"/>
            <a:ext cx="3744416" cy="461665"/>
          </a:xfrm>
          <a:prstGeom prst="rect">
            <a:avLst/>
          </a:prstGeom>
        </p:spPr>
        <p:txBody>
          <a:bodyPr wrap="square">
            <a:spAutoFit/>
          </a:bodyPr>
          <a:lstStyle/>
          <a:p>
            <a:r>
              <a:rPr lang="en-US" sz="2400" smtClean="0"/>
              <a:t>B.JENIS-JENIS </a:t>
            </a:r>
            <a:r>
              <a:rPr lang="en-US" sz="2400" smtClean="0"/>
              <a:t>MODEM</a:t>
            </a:r>
            <a:endParaRPr lang="en-US" sz="2400"/>
          </a:p>
        </p:txBody>
      </p:sp>
      <p:sp>
        <p:nvSpPr>
          <p:cNvPr id="5" name="TextBox 4"/>
          <p:cNvSpPr txBox="1"/>
          <p:nvPr/>
        </p:nvSpPr>
        <p:spPr>
          <a:xfrm>
            <a:off x="107504" y="1340768"/>
            <a:ext cx="2701381" cy="461665"/>
          </a:xfrm>
          <a:prstGeom prst="rect">
            <a:avLst/>
          </a:prstGeom>
          <a:noFill/>
        </p:spPr>
        <p:txBody>
          <a:bodyPr wrap="none" rtlCol="0">
            <a:spAutoFit/>
          </a:bodyPr>
          <a:lstStyle/>
          <a:p>
            <a:r>
              <a:rPr lang="en-US" sz="2400" smtClean="0"/>
              <a:t>1. Modem Dial-UP</a:t>
            </a:r>
            <a:endParaRPr lang="en-US" sz="2400"/>
          </a:p>
        </p:txBody>
      </p:sp>
      <p:sp>
        <p:nvSpPr>
          <p:cNvPr id="6" name="TextBox 5"/>
          <p:cNvSpPr txBox="1"/>
          <p:nvPr/>
        </p:nvSpPr>
        <p:spPr>
          <a:xfrm>
            <a:off x="445569" y="1802433"/>
            <a:ext cx="8068234" cy="1323439"/>
          </a:xfrm>
          <a:prstGeom prst="rect">
            <a:avLst/>
          </a:prstGeom>
          <a:noFill/>
        </p:spPr>
        <p:txBody>
          <a:bodyPr wrap="none" rtlCol="0">
            <a:spAutoFit/>
          </a:bodyPr>
          <a:lstStyle/>
          <a:p>
            <a:r>
              <a:rPr lang="en-US" sz="1600" smtClean="0"/>
              <a:t>Modem yang digunakan untuk mengakses nomor telpon tertentu agar dapat terhubung</a:t>
            </a:r>
          </a:p>
          <a:p>
            <a:r>
              <a:rPr lang="en-US" sz="1600" smtClean="0"/>
              <a:t>Ke internet.</a:t>
            </a:r>
          </a:p>
          <a:p>
            <a:r>
              <a:rPr lang="en-US" sz="1600" smtClean="0"/>
              <a:t>Contoh konekasi internet Dial-Up Telkom nomor : 0809 89999</a:t>
            </a:r>
          </a:p>
          <a:p>
            <a:endParaRPr lang="en-US" sz="1600"/>
          </a:p>
          <a:p>
            <a:r>
              <a:rPr lang="en-US" sz="1600" smtClean="0"/>
              <a:t>Kecepatan koneksi Modem Dial-Up 56 kbps</a:t>
            </a:r>
            <a:endParaRPr lang="en-US" sz="1600"/>
          </a:p>
        </p:txBody>
      </p:sp>
      <p:pic>
        <p:nvPicPr>
          <p:cNvPr id="7" name="Picture 6"/>
          <p:cNvPicPr>
            <a:picLocks noChangeAspect="1"/>
          </p:cNvPicPr>
          <p:nvPr/>
        </p:nvPicPr>
        <p:blipFill>
          <a:blip r:embed="rId2" cstate="print">
            <a:extLst>
              <a:ext uri="{28A0092B-C50C-407E-A947-70E740481C1C}">
                <a14:useLocalDpi xmlns="" xmlns:a14="http://schemas.microsoft.com/office/drawing/2010/main" val="0"/>
              </a:ext>
            </a:extLst>
          </a:blip>
          <a:stretch>
            <a:fillRect/>
          </a:stretch>
        </p:blipFill>
        <p:spPr>
          <a:xfrm>
            <a:off x="3303444" y="3588398"/>
            <a:ext cx="2352483" cy="1752600"/>
          </a:xfrm>
          <a:prstGeom prst="rect">
            <a:avLst/>
          </a:prstGeom>
        </p:spPr>
      </p:pic>
      <p:pic>
        <p:nvPicPr>
          <p:cNvPr id="8" name="Picture 7"/>
          <p:cNvPicPr>
            <a:picLocks noChangeAspect="1"/>
          </p:cNvPicPr>
          <p:nvPr/>
        </p:nvPicPr>
        <p:blipFill>
          <a:blip r:embed="rId3" cstate="print">
            <a:extLst>
              <a:ext uri="{28A0092B-C50C-407E-A947-70E740481C1C}">
                <a14:useLocalDpi xmlns="" xmlns:a14="http://schemas.microsoft.com/office/drawing/2010/main" val="0"/>
              </a:ext>
            </a:extLst>
          </a:blip>
          <a:stretch>
            <a:fillRect/>
          </a:stretch>
        </p:blipFill>
        <p:spPr>
          <a:xfrm>
            <a:off x="649842" y="3588398"/>
            <a:ext cx="1905000" cy="1752600"/>
          </a:xfrm>
          <a:prstGeom prst="rect">
            <a:avLst/>
          </a:prstGeom>
        </p:spPr>
      </p:pic>
      <p:sp>
        <p:nvSpPr>
          <p:cNvPr id="9" name="TextBox 8"/>
          <p:cNvSpPr txBox="1"/>
          <p:nvPr/>
        </p:nvSpPr>
        <p:spPr>
          <a:xfrm>
            <a:off x="649842" y="5340998"/>
            <a:ext cx="2577950" cy="584775"/>
          </a:xfrm>
          <a:prstGeom prst="rect">
            <a:avLst/>
          </a:prstGeom>
          <a:noFill/>
        </p:spPr>
        <p:txBody>
          <a:bodyPr wrap="none" rtlCol="0">
            <a:spAutoFit/>
          </a:bodyPr>
          <a:lstStyle/>
          <a:p>
            <a:r>
              <a:rPr lang="en-US" sz="1600" smtClean="0"/>
              <a:t>Modem Internal</a:t>
            </a:r>
          </a:p>
          <a:p>
            <a:r>
              <a:rPr lang="en-US" sz="1600" smtClean="0"/>
              <a:t>Dipasang dalam komputer</a:t>
            </a:r>
            <a:endParaRPr lang="en-US" sz="1600"/>
          </a:p>
        </p:txBody>
      </p:sp>
      <p:sp>
        <p:nvSpPr>
          <p:cNvPr id="10" name="TextBox 9"/>
          <p:cNvSpPr txBox="1"/>
          <p:nvPr/>
        </p:nvSpPr>
        <p:spPr>
          <a:xfrm>
            <a:off x="3303444" y="5344176"/>
            <a:ext cx="2520242" cy="830997"/>
          </a:xfrm>
          <a:prstGeom prst="rect">
            <a:avLst/>
          </a:prstGeom>
          <a:noFill/>
        </p:spPr>
        <p:txBody>
          <a:bodyPr wrap="none" rtlCol="0">
            <a:spAutoFit/>
          </a:bodyPr>
          <a:lstStyle/>
          <a:p>
            <a:r>
              <a:rPr lang="en-US" sz="1600" smtClean="0"/>
              <a:t>Modem Exernal</a:t>
            </a:r>
          </a:p>
          <a:p>
            <a:r>
              <a:rPr lang="en-US" sz="1600" smtClean="0"/>
              <a:t>Dipasang diluar komputer</a:t>
            </a:r>
          </a:p>
          <a:p>
            <a:endParaRPr lang="en-US" sz="1600"/>
          </a:p>
        </p:txBody>
      </p:sp>
      <p:pic>
        <p:nvPicPr>
          <p:cNvPr id="1026" name="Picture 2" descr="H:\materi kkpi\mixe\leftside.jpg"/>
          <p:cNvPicPr>
            <a:picLocks noChangeAspect="1" noChangeArrowheads="1"/>
          </p:cNvPicPr>
          <p:nvPr/>
        </p:nvPicPr>
        <p:blipFill>
          <a:blip r:embed="rId4" cstate="print">
            <a:extLst>
              <a:ext uri="{28A0092B-C50C-407E-A947-70E740481C1C}">
                <a14:useLocalDpi xmlns="" xmlns:a14="http://schemas.microsoft.com/office/drawing/2010/main" val="0"/>
              </a:ext>
            </a:extLst>
          </a:blip>
          <a:srcRect/>
          <a:stretch>
            <a:fillRect/>
          </a:stretch>
        </p:blipFill>
        <p:spPr bwMode="auto">
          <a:xfrm>
            <a:off x="6012159" y="3588398"/>
            <a:ext cx="2988513" cy="1752600"/>
          </a:xfrm>
          <a:prstGeom prst="rect">
            <a:avLst/>
          </a:prstGeom>
          <a:noFill/>
          <a:extLst>
            <a:ext uri="{909E8E84-426E-40DD-AFC4-6F175D3DCCD1}">
              <a14:hiddenFill xmlns="" xmlns:a14="http://schemas.microsoft.com/office/drawing/2010/main">
                <a:solidFill>
                  <a:srgbClr val="FFFFFF"/>
                </a:solidFill>
              </a14:hiddenFill>
            </a:ext>
          </a:extLst>
        </p:spPr>
      </p:pic>
      <p:cxnSp>
        <p:nvCxnSpPr>
          <p:cNvPr id="12" name="Straight Arrow Connector 11"/>
          <p:cNvCxnSpPr/>
          <p:nvPr/>
        </p:nvCxnSpPr>
        <p:spPr>
          <a:xfrm flipH="1" flipV="1">
            <a:off x="7308304" y="5013176"/>
            <a:ext cx="198111" cy="504056"/>
          </a:xfrm>
          <a:prstGeom prst="straightConnector1">
            <a:avLst/>
          </a:prstGeom>
          <a:ln>
            <a:solidFill>
              <a:srgbClr val="FF0000"/>
            </a:solidFill>
            <a:tailEnd type="arrow"/>
          </a:ln>
        </p:spPr>
        <p:style>
          <a:lnRef idx="1">
            <a:schemeClr val="accent4"/>
          </a:lnRef>
          <a:fillRef idx="0">
            <a:schemeClr val="accent4"/>
          </a:fillRef>
          <a:effectRef idx="0">
            <a:schemeClr val="accent4"/>
          </a:effectRef>
          <a:fontRef idx="minor">
            <a:schemeClr val="tx1"/>
          </a:fontRef>
        </p:style>
      </p:cxnSp>
      <p:sp>
        <p:nvSpPr>
          <p:cNvPr id="14" name="TextBox 13"/>
          <p:cNvSpPr txBox="1"/>
          <p:nvPr/>
        </p:nvSpPr>
        <p:spPr>
          <a:xfrm>
            <a:off x="6998255" y="5509479"/>
            <a:ext cx="1428596" cy="738664"/>
          </a:xfrm>
          <a:prstGeom prst="rect">
            <a:avLst/>
          </a:prstGeom>
          <a:noFill/>
        </p:spPr>
        <p:txBody>
          <a:bodyPr wrap="none" rtlCol="0">
            <a:spAutoFit/>
          </a:bodyPr>
          <a:lstStyle/>
          <a:p>
            <a:r>
              <a:rPr lang="en-US" sz="1400" smtClean="0"/>
              <a:t>Modem Dial-Up</a:t>
            </a:r>
          </a:p>
          <a:p>
            <a:r>
              <a:rPr lang="en-US" sz="1400" smtClean="0"/>
              <a:t>Di Laptop</a:t>
            </a:r>
          </a:p>
          <a:p>
            <a:endParaRPr lang="en-US" sz="1400"/>
          </a:p>
        </p:txBody>
      </p:sp>
    </p:spTree>
    <p:extLst>
      <p:ext uri="{BB962C8B-B14F-4D97-AF65-F5344CB8AC3E}">
        <p14:creationId xmlns="" xmlns:p14="http://schemas.microsoft.com/office/powerpoint/2010/main" val="1414154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500"/>
                                        <p:tgtEl>
                                          <p:spTgt spid="6"/>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500"/>
                                        <p:tgtEl>
                                          <p:spTgt spid="8"/>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fade">
                                      <p:cBhvr>
                                        <p:cTn id="18" dur="500"/>
                                        <p:tgtEl>
                                          <p:spTgt spid="9"/>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nodeType="click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fade">
                                      <p:cBhvr>
                                        <p:cTn id="23" dur="500"/>
                                        <p:tgtEl>
                                          <p:spTgt spid="7"/>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Effect transition="in" filter="fade">
                                      <p:cBhvr>
                                        <p:cTn id="26" dur="500"/>
                                        <p:tgtEl>
                                          <p:spTgt spid="10"/>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nodeType="clickEffect">
                                  <p:stCondLst>
                                    <p:cond delay="0"/>
                                  </p:stCondLst>
                                  <p:childTnLst>
                                    <p:set>
                                      <p:cBhvr>
                                        <p:cTn id="30" dur="1" fill="hold">
                                          <p:stCondLst>
                                            <p:cond delay="0"/>
                                          </p:stCondLst>
                                        </p:cTn>
                                        <p:tgtEl>
                                          <p:spTgt spid="1026"/>
                                        </p:tgtEl>
                                        <p:attrNameLst>
                                          <p:attrName>style.visibility</p:attrName>
                                        </p:attrNameLst>
                                      </p:cBhvr>
                                      <p:to>
                                        <p:strVal val="visible"/>
                                      </p:to>
                                    </p:set>
                                    <p:animEffect transition="in" filter="fade">
                                      <p:cBhvr>
                                        <p:cTn id="31" dur="500"/>
                                        <p:tgtEl>
                                          <p:spTgt spid="1026"/>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14"/>
                                        </p:tgtEl>
                                        <p:attrNameLst>
                                          <p:attrName>style.visibility</p:attrName>
                                        </p:attrNameLst>
                                      </p:cBhvr>
                                      <p:to>
                                        <p:strVal val="visible"/>
                                      </p:to>
                                    </p:set>
                                    <p:animEffect transition="in" filter="fade">
                                      <p:cBhvr>
                                        <p:cTn id="34"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9" grpId="0"/>
      <p:bldP spid="10" grpId="0"/>
      <p:bldP spid="1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5004048" y="695511"/>
            <a:ext cx="3456384" cy="461665"/>
          </a:xfrm>
          <a:prstGeom prst="rect">
            <a:avLst/>
          </a:prstGeom>
        </p:spPr>
        <p:txBody>
          <a:bodyPr wrap="square">
            <a:spAutoFit/>
          </a:bodyPr>
          <a:lstStyle/>
          <a:p>
            <a:r>
              <a:rPr lang="en-US" sz="2400" smtClean="0"/>
              <a:t>JENIS-JENIS MODEM</a:t>
            </a:r>
            <a:endParaRPr lang="en-US" sz="2400"/>
          </a:p>
        </p:txBody>
      </p:sp>
      <p:sp>
        <p:nvSpPr>
          <p:cNvPr id="5" name="TextBox 4"/>
          <p:cNvSpPr txBox="1"/>
          <p:nvPr/>
        </p:nvSpPr>
        <p:spPr>
          <a:xfrm>
            <a:off x="107504" y="1340768"/>
            <a:ext cx="2427268" cy="461665"/>
          </a:xfrm>
          <a:prstGeom prst="rect">
            <a:avLst/>
          </a:prstGeom>
          <a:noFill/>
        </p:spPr>
        <p:txBody>
          <a:bodyPr wrap="none" rtlCol="0">
            <a:spAutoFit/>
          </a:bodyPr>
          <a:lstStyle/>
          <a:p>
            <a:r>
              <a:rPr lang="en-US" sz="2400" smtClean="0"/>
              <a:t>2. Modem Kabel</a:t>
            </a:r>
            <a:endParaRPr lang="en-US" sz="2400"/>
          </a:p>
        </p:txBody>
      </p:sp>
      <p:sp>
        <p:nvSpPr>
          <p:cNvPr id="6" name="TextBox 5"/>
          <p:cNvSpPr txBox="1"/>
          <p:nvPr/>
        </p:nvSpPr>
        <p:spPr>
          <a:xfrm>
            <a:off x="445569" y="1802433"/>
            <a:ext cx="7224542" cy="830997"/>
          </a:xfrm>
          <a:prstGeom prst="rect">
            <a:avLst/>
          </a:prstGeom>
          <a:noFill/>
        </p:spPr>
        <p:txBody>
          <a:bodyPr wrap="none" rtlCol="0">
            <a:spAutoFit/>
          </a:bodyPr>
          <a:lstStyle/>
          <a:p>
            <a:r>
              <a:rPr lang="en-US" sz="1600" smtClean="0"/>
              <a:t>Modem yang digunakan untuk mengakses internet melalui jaringan TV Kabel.</a:t>
            </a:r>
          </a:p>
          <a:p>
            <a:endParaRPr lang="en-US" sz="1600"/>
          </a:p>
          <a:p>
            <a:r>
              <a:rPr lang="en-US" sz="1600" smtClean="0"/>
              <a:t>Kecepatan koneksi Modem Kabel downstream : 27 Mbps</a:t>
            </a:r>
            <a:endParaRPr lang="en-US" sz="1600"/>
          </a:p>
        </p:txBody>
      </p:sp>
      <p:pic>
        <p:nvPicPr>
          <p:cNvPr id="2" name="Picture 1"/>
          <p:cNvPicPr>
            <a:picLocks noChangeAspect="1"/>
          </p:cNvPicPr>
          <p:nvPr/>
        </p:nvPicPr>
        <p:blipFill>
          <a:blip r:embed="rId2" cstate="print">
            <a:extLst>
              <a:ext uri="{28A0092B-C50C-407E-A947-70E740481C1C}">
                <a14:useLocalDpi xmlns="" xmlns:a14="http://schemas.microsoft.com/office/drawing/2010/main" val="0"/>
              </a:ext>
            </a:extLst>
          </a:blip>
          <a:stretch>
            <a:fillRect/>
          </a:stretch>
        </p:blipFill>
        <p:spPr>
          <a:xfrm>
            <a:off x="611560" y="2852936"/>
            <a:ext cx="3048000" cy="2590800"/>
          </a:xfrm>
          <a:prstGeom prst="rect">
            <a:avLst/>
          </a:prstGeom>
        </p:spPr>
      </p:pic>
    </p:spTree>
    <p:extLst>
      <p:ext uri="{BB962C8B-B14F-4D97-AF65-F5344CB8AC3E}">
        <p14:creationId xmlns="" xmlns:p14="http://schemas.microsoft.com/office/powerpoint/2010/main" val="14914113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500"/>
                                        <p:tgtEl>
                                          <p:spTgt spid="6"/>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5004048" y="695511"/>
            <a:ext cx="3456384" cy="461665"/>
          </a:xfrm>
          <a:prstGeom prst="rect">
            <a:avLst/>
          </a:prstGeom>
        </p:spPr>
        <p:txBody>
          <a:bodyPr wrap="square">
            <a:spAutoFit/>
          </a:bodyPr>
          <a:lstStyle/>
          <a:p>
            <a:r>
              <a:rPr lang="en-US" sz="2400" smtClean="0"/>
              <a:t>JENIS-JENIS MODEM</a:t>
            </a:r>
            <a:endParaRPr lang="en-US" sz="2400"/>
          </a:p>
        </p:txBody>
      </p:sp>
      <p:sp>
        <p:nvSpPr>
          <p:cNvPr id="5" name="TextBox 4"/>
          <p:cNvSpPr txBox="1"/>
          <p:nvPr/>
        </p:nvSpPr>
        <p:spPr>
          <a:xfrm>
            <a:off x="107504" y="1340768"/>
            <a:ext cx="7275838" cy="461665"/>
          </a:xfrm>
          <a:prstGeom prst="rect">
            <a:avLst/>
          </a:prstGeom>
          <a:noFill/>
        </p:spPr>
        <p:txBody>
          <a:bodyPr wrap="none" rtlCol="0">
            <a:spAutoFit/>
          </a:bodyPr>
          <a:lstStyle/>
          <a:p>
            <a:r>
              <a:rPr lang="en-US" sz="2400" smtClean="0"/>
              <a:t>3. Modem ADSL ( Asymetric Digital Subscribe Line )</a:t>
            </a:r>
            <a:endParaRPr lang="en-US" sz="2400"/>
          </a:p>
        </p:txBody>
      </p:sp>
      <p:sp>
        <p:nvSpPr>
          <p:cNvPr id="6" name="TextBox 5"/>
          <p:cNvSpPr txBox="1"/>
          <p:nvPr/>
        </p:nvSpPr>
        <p:spPr>
          <a:xfrm>
            <a:off x="445569" y="1802433"/>
            <a:ext cx="7707816" cy="1323439"/>
          </a:xfrm>
          <a:prstGeom prst="rect">
            <a:avLst/>
          </a:prstGeom>
          <a:noFill/>
        </p:spPr>
        <p:txBody>
          <a:bodyPr wrap="none" rtlCol="0">
            <a:spAutoFit/>
          </a:bodyPr>
          <a:lstStyle/>
          <a:p>
            <a:r>
              <a:rPr lang="en-US" sz="1600" smtClean="0"/>
              <a:t>Modem untuk menghubungkan Komputer atau Router menggunakan Line Telpon,</a:t>
            </a:r>
          </a:p>
          <a:p>
            <a:r>
              <a:rPr lang="en-US" sz="1600" smtClean="0"/>
              <a:t>Perbedaan dengan Dial-Up adalah ADSL dapat di gunakan bersama-sama dengan</a:t>
            </a:r>
          </a:p>
          <a:p>
            <a:r>
              <a:rPr lang="en-US" sz="1600" smtClean="0"/>
              <a:t>Telpon dan fasilitas DSL lebih lengkap</a:t>
            </a:r>
          </a:p>
          <a:p>
            <a:endParaRPr lang="en-US" sz="1600"/>
          </a:p>
          <a:p>
            <a:r>
              <a:rPr lang="en-US" sz="1600" smtClean="0"/>
              <a:t>Kecepatan koneksi Modem DSL : 1 sd 9  Mbps</a:t>
            </a:r>
            <a:endParaRPr lang="en-US" sz="1600"/>
          </a:p>
        </p:txBody>
      </p:sp>
      <p:pic>
        <p:nvPicPr>
          <p:cNvPr id="3" name="Picture 2"/>
          <p:cNvPicPr>
            <a:picLocks noChangeAspect="1"/>
          </p:cNvPicPr>
          <p:nvPr/>
        </p:nvPicPr>
        <p:blipFill>
          <a:blip r:embed="rId2" cstate="print">
            <a:extLst>
              <a:ext uri="{28A0092B-C50C-407E-A947-70E740481C1C}">
                <a14:useLocalDpi xmlns="" xmlns:a14="http://schemas.microsoft.com/office/drawing/2010/main" val="0"/>
              </a:ext>
            </a:extLst>
          </a:blip>
          <a:stretch>
            <a:fillRect/>
          </a:stretch>
        </p:blipFill>
        <p:spPr>
          <a:xfrm>
            <a:off x="539552" y="3356992"/>
            <a:ext cx="3384376" cy="2639813"/>
          </a:xfrm>
          <a:prstGeom prst="rect">
            <a:avLst/>
          </a:prstGeom>
        </p:spPr>
      </p:pic>
      <p:pic>
        <p:nvPicPr>
          <p:cNvPr id="7" name="Picture 6"/>
          <p:cNvPicPr>
            <a:picLocks noChangeAspect="1"/>
          </p:cNvPicPr>
          <p:nvPr/>
        </p:nvPicPr>
        <p:blipFill>
          <a:blip r:embed="rId3" cstate="print">
            <a:extLst>
              <a:ext uri="{28A0092B-C50C-407E-A947-70E740481C1C}">
                <a14:useLocalDpi xmlns="" xmlns:a14="http://schemas.microsoft.com/office/drawing/2010/main" val="0"/>
              </a:ext>
            </a:extLst>
          </a:blip>
          <a:stretch>
            <a:fillRect/>
          </a:stretch>
        </p:blipFill>
        <p:spPr>
          <a:xfrm>
            <a:off x="4140281" y="3356992"/>
            <a:ext cx="4032119" cy="2639813"/>
          </a:xfrm>
          <a:prstGeom prst="rect">
            <a:avLst/>
          </a:prstGeom>
        </p:spPr>
      </p:pic>
    </p:spTree>
    <p:extLst>
      <p:ext uri="{BB962C8B-B14F-4D97-AF65-F5344CB8AC3E}">
        <p14:creationId xmlns="" xmlns:p14="http://schemas.microsoft.com/office/powerpoint/2010/main" val="15184324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500"/>
                                        <p:tgtEl>
                                          <p:spTgt spid="6"/>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fade">
                                      <p:cBhvr>
                                        <p:cTn id="15" dur="500"/>
                                        <p:tgtEl>
                                          <p:spTgt spid="3"/>
                                        </p:tgtEl>
                                      </p:cBhvr>
                                    </p:animEffect>
                                  </p:childTnLst>
                                </p:cTn>
                              </p:par>
                              <p:par>
                                <p:cTn id="16" presetID="10" presetClass="entr" presetSubtype="0"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fade">
                                      <p:cBhvr>
                                        <p:cTn id="18"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5004048" y="695511"/>
            <a:ext cx="3456384" cy="461665"/>
          </a:xfrm>
          <a:prstGeom prst="rect">
            <a:avLst/>
          </a:prstGeom>
        </p:spPr>
        <p:txBody>
          <a:bodyPr wrap="square">
            <a:spAutoFit/>
          </a:bodyPr>
          <a:lstStyle/>
          <a:p>
            <a:r>
              <a:rPr lang="en-US" sz="2400" smtClean="0"/>
              <a:t>JENIS-JENIS MODEM</a:t>
            </a:r>
            <a:endParaRPr lang="en-US" sz="2400"/>
          </a:p>
        </p:txBody>
      </p:sp>
      <p:sp>
        <p:nvSpPr>
          <p:cNvPr id="5" name="TextBox 4"/>
          <p:cNvSpPr txBox="1"/>
          <p:nvPr/>
        </p:nvSpPr>
        <p:spPr>
          <a:xfrm>
            <a:off x="107504" y="1340768"/>
            <a:ext cx="6239209" cy="461665"/>
          </a:xfrm>
          <a:prstGeom prst="rect">
            <a:avLst/>
          </a:prstGeom>
          <a:noFill/>
        </p:spPr>
        <p:txBody>
          <a:bodyPr wrap="none" rtlCol="0">
            <a:spAutoFit/>
          </a:bodyPr>
          <a:lstStyle/>
          <a:p>
            <a:r>
              <a:rPr lang="en-US" sz="2400" smtClean="0"/>
              <a:t>4. Modem GSM ( Global System for Mobile )</a:t>
            </a:r>
            <a:endParaRPr lang="en-US" sz="2400"/>
          </a:p>
        </p:txBody>
      </p:sp>
      <p:sp>
        <p:nvSpPr>
          <p:cNvPr id="6" name="TextBox 5"/>
          <p:cNvSpPr txBox="1"/>
          <p:nvPr/>
        </p:nvSpPr>
        <p:spPr>
          <a:xfrm>
            <a:off x="445569" y="1802433"/>
            <a:ext cx="6163034" cy="830997"/>
          </a:xfrm>
          <a:prstGeom prst="rect">
            <a:avLst/>
          </a:prstGeom>
          <a:noFill/>
        </p:spPr>
        <p:txBody>
          <a:bodyPr wrap="none" rtlCol="0">
            <a:spAutoFit/>
          </a:bodyPr>
          <a:lstStyle/>
          <a:p>
            <a:r>
              <a:rPr lang="en-US" sz="1600" smtClean="0"/>
              <a:t>Modem yang dipakai menggunakan jalur Telpon Seluler ( Ponsel )</a:t>
            </a:r>
          </a:p>
          <a:p>
            <a:endParaRPr lang="en-US" sz="1600"/>
          </a:p>
          <a:p>
            <a:r>
              <a:rPr lang="en-US" sz="1600" smtClean="0"/>
              <a:t>Kecepatan koneksi Modem GSM : 1 sd 7  Mbps pd jalur 3G</a:t>
            </a:r>
            <a:endParaRPr lang="en-US" sz="1600"/>
          </a:p>
        </p:txBody>
      </p:sp>
      <p:pic>
        <p:nvPicPr>
          <p:cNvPr id="2050" name="Picture 2" descr="H:\materi kkpi\mixe\8500Flashside.png"/>
          <p:cNvPicPr>
            <a:picLocks noChangeAspect="1" noChangeArrowheads="1"/>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611560" y="3068960"/>
            <a:ext cx="3729460" cy="2077108"/>
          </a:xfrm>
          <a:prstGeom prst="rect">
            <a:avLst/>
          </a:prstGeom>
          <a:noFill/>
          <a:extLst>
            <a:ext uri="{909E8E84-426E-40DD-AFC4-6F175D3DCCD1}">
              <a14:hiddenFill xmlns="" xmlns:a14="http://schemas.microsoft.com/office/drawing/2010/main">
                <a:solidFill>
                  <a:srgbClr val="FFFFFF"/>
                </a:solidFill>
              </a14:hiddenFill>
            </a:ext>
          </a:extLst>
        </p:spPr>
      </p:pic>
      <p:pic>
        <p:nvPicPr>
          <p:cNvPr id="2051" name="Picture 3" descr="H:\materi kkpi\mixe\modem.png"/>
          <p:cNvPicPr>
            <a:picLocks noChangeAspect="1" noChangeArrowheads="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5208240" y="3068960"/>
            <a:ext cx="3048000" cy="2352675"/>
          </a:xfrm>
          <a:prstGeom prst="rect">
            <a:avLst/>
          </a:prstGeom>
          <a:noFill/>
          <a:extLst>
            <a:ext uri="{909E8E84-426E-40DD-AFC4-6F175D3DCCD1}">
              <a14:hiddenFill xmlns="" xmlns:a14="http://schemas.microsoft.com/office/drawing/2010/main">
                <a:solidFill>
                  <a:srgbClr val="FFFFFF"/>
                </a:solidFill>
              </a14:hiddenFill>
            </a:ext>
          </a:extLst>
        </p:spPr>
      </p:pic>
      <p:sp>
        <p:nvSpPr>
          <p:cNvPr id="9" name="TextBox 8"/>
          <p:cNvSpPr txBox="1"/>
          <p:nvPr/>
        </p:nvSpPr>
        <p:spPr>
          <a:xfrm>
            <a:off x="445569" y="5805264"/>
            <a:ext cx="3236848" cy="369332"/>
          </a:xfrm>
          <a:prstGeom prst="rect">
            <a:avLst/>
          </a:prstGeom>
          <a:noFill/>
        </p:spPr>
        <p:txBody>
          <a:bodyPr wrap="none" rtlCol="0">
            <a:spAutoFit/>
          </a:bodyPr>
          <a:lstStyle/>
          <a:p>
            <a:r>
              <a:rPr lang="en-US" smtClean="0"/>
              <a:t>GSM : Simpati, IM3, XL, AXIS</a:t>
            </a:r>
            <a:endParaRPr lang="en-US"/>
          </a:p>
        </p:txBody>
      </p:sp>
    </p:spTree>
    <p:extLst>
      <p:ext uri="{BB962C8B-B14F-4D97-AF65-F5344CB8AC3E}">
        <p14:creationId xmlns="" xmlns:p14="http://schemas.microsoft.com/office/powerpoint/2010/main" val="40524642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500"/>
                                        <p:tgtEl>
                                          <p:spTgt spid="6"/>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2050"/>
                                        </p:tgtEl>
                                        <p:attrNameLst>
                                          <p:attrName>style.visibility</p:attrName>
                                        </p:attrNameLst>
                                      </p:cBhvr>
                                      <p:to>
                                        <p:strVal val="visible"/>
                                      </p:to>
                                    </p:set>
                                    <p:animEffect transition="in" filter="fade">
                                      <p:cBhvr>
                                        <p:cTn id="15" dur="500"/>
                                        <p:tgtEl>
                                          <p:spTgt spid="2050"/>
                                        </p:tgtEl>
                                      </p:cBhvr>
                                    </p:animEffect>
                                  </p:childTnLst>
                                </p:cTn>
                              </p:par>
                              <p:par>
                                <p:cTn id="16" presetID="10" presetClass="entr" presetSubtype="0" fill="hold" nodeType="withEffect">
                                  <p:stCondLst>
                                    <p:cond delay="0"/>
                                  </p:stCondLst>
                                  <p:childTnLst>
                                    <p:set>
                                      <p:cBhvr>
                                        <p:cTn id="17" dur="1" fill="hold">
                                          <p:stCondLst>
                                            <p:cond delay="0"/>
                                          </p:stCondLst>
                                        </p:cTn>
                                        <p:tgtEl>
                                          <p:spTgt spid="2051"/>
                                        </p:tgtEl>
                                        <p:attrNameLst>
                                          <p:attrName>style.visibility</p:attrName>
                                        </p:attrNameLst>
                                      </p:cBhvr>
                                      <p:to>
                                        <p:strVal val="visible"/>
                                      </p:to>
                                    </p:set>
                                    <p:animEffect transition="in" filter="fade">
                                      <p:cBhvr>
                                        <p:cTn id="18" dur="500"/>
                                        <p:tgtEl>
                                          <p:spTgt spid="2051"/>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fade">
                                      <p:cBhvr>
                                        <p:cTn id="21"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9"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5004048" y="695511"/>
            <a:ext cx="3456384" cy="461665"/>
          </a:xfrm>
          <a:prstGeom prst="rect">
            <a:avLst/>
          </a:prstGeom>
        </p:spPr>
        <p:txBody>
          <a:bodyPr wrap="square">
            <a:spAutoFit/>
          </a:bodyPr>
          <a:lstStyle/>
          <a:p>
            <a:r>
              <a:rPr lang="en-US" sz="2400" smtClean="0"/>
              <a:t>JENIS-JENIS MODEM</a:t>
            </a:r>
            <a:endParaRPr lang="en-US" sz="2400"/>
          </a:p>
        </p:txBody>
      </p:sp>
      <p:sp>
        <p:nvSpPr>
          <p:cNvPr id="5" name="TextBox 4"/>
          <p:cNvSpPr txBox="1"/>
          <p:nvPr/>
        </p:nvSpPr>
        <p:spPr>
          <a:xfrm>
            <a:off x="107504" y="1340768"/>
            <a:ext cx="7099700" cy="461665"/>
          </a:xfrm>
          <a:prstGeom prst="rect">
            <a:avLst/>
          </a:prstGeom>
          <a:noFill/>
        </p:spPr>
        <p:txBody>
          <a:bodyPr wrap="none" rtlCol="0">
            <a:spAutoFit/>
          </a:bodyPr>
          <a:lstStyle/>
          <a:p>
            <a:r>
              <a:rPr lang="en-US" sz="2400" smtClean="0"/>
              <a:t>5. Modem CDMA ( Code Division Multiple Access )</a:t>
            </a:r>
            <a:endParaRPr lang="en-US" sz="2400"/>
          </a:p>
        </p:txBody>
      </p:sp>
      <p:sp>
        <p:nvSpPr>
          <p:cNvPr id="6" name="TextBox 5"/>
          <p:cNvSpPr txBox="1"/>
          <p:nvPr/>
        </p:nvSpPr>
        <p:spPr>
          <a:xfrm>
            <a:off x="445569" y="1802433"/>
            <a:ext cx="7243458" cy="830997"/>
          </a:xfrm>
          <a:prstGeom prst="rect">
            <a:avLst/>
          </a:prstGeom>
          <a:noFill/>
        </p:spPr>
        <p:txBody>
          <a:bodyPr wrap="none" rtlCol="0">
            <a:spAutoFit/>
          </a:bodyPr>
          <a:lstStyle/>
          <a:p>
            <a:r>
              <a:rPr lang="en-US" sz="1600" smtClean="0"/>
              <a:t>Modem yang dipakai menggunakan jalur Telpon Seluler ( Ponsel ) jenis CDMA</a:t>
            </a:r>
          </a:p>
          <a:p>
            <a:endParaRPr lang="en-US" sz="1600"/>
          </a:p>
          <a:p>
            <a:r>
              <a:rPr lang="en-US" sz="1600" smtClean="0"/>
              <a:t>Kecepatan koneksi Modem GSM : 1 sd 3  Mbps</a:t>
            </a:r>
            <a:endParaRPr lang="en-US" sz="1600"/>
          </a:p>
        </p:txBody>
      </p:sp>
      <p:pic>
        <p:nvPicPr>
          <p:cNvPr id="3" name="Picture 2"/>
          <p:cNvPicPr>
            <a:picLocks noChangeAspect="1"/>
          </p:cNvPicPr>
          <p:nvPr/>
        </p:nvPicPr>
        <p:blipFill>
          <a:blip r:embed="rId2" cstate="print">
            <a:extLst>
              <a:ext uri="{28A0092B-C50C-407E-A947-70E740481C1C}">
                <a14:useLocalDpi xmlns="" xmlns:a14="http://schemas.microsoft.com/office/drawing/2010/main" val="0"/>
              </a:ext>
            </a:extLst>
          </a:blip>
          <a:stretch>
            <a:fillRect/>
          </a:stretch>
        </p:blipFill>
        <p:spPr>
          <a:xfrm>
            <a:off x="539551" y="3284984"/>
            <a:ext cx="2058229" cy="2016224"/>
          </a:xfrm>
          <a:prstGeom prst="rect">
            <a:avLst/>
          </a:prstGeom>
        </p:spPr>
      </p:pic>
      <p:pic>
        <p:nvPicPr>
          <p:cNvPr id="3074" name="Picture 2" descr="H:\materi kkpi\mixe\Modem_Collage_blog.png"/>
          <p:cNvPicPr>
            <a:picLocks noChangeAspect="1" noChangeArrowheads="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3667251" y="2762934"/>
            <a:ext cx="3825404" cy="3060323"/>
          </a:xfrm>
          <a:prstGeom prst="rect">
            <a:avLst/>
          </a:prstGeom>
          <a:noFill/>
          <a:extLst>
            <a:ext uri="{909E8E84-426E-40DD-AFC4-6F175D3DCCD1}">
              <a14:hiddenFill xmlns="" xmlns:a14="http://schemas.microsoft.com/office/drawing/2010/main">
                <a:solidFill>
                  <a:srgbClr val="FFFFFF"/>
                </a:solidFill>
              </a14:hiddenFill>
            </a:ext>
          </a:extLst>
        </p:spPr>
      </p:pic>
      <p:sp>
        <p:nvSpPr>
          <p:cNvPr id="10" name="TextBox 9"/>
          <p:cNvSpPr txBox="1"/>
          <p:nvPr/>
        </p:nvSpPr>
        <p:spPr>
          <a:xfrm>
            <a:off x="445569" y="6093296"/>
            <a:ext cx="4083234" cy="369332"/>
          </a:xfrm>
          <a:prstGeom prst="rect">
            <a:avLst/>
          </a:prstGeom>
          <a:noFill/>
        </p:spPr>
        <p:txBody>
          <a:bodyPr wrap="none" rtlCol="0">
            <a:spAutoFit/>
          </a:bodyPr>
          <a:lstStyle/>
          <a:p>
            <a:r>
              <a:rPr lang="en-US" smtClean="0"/>
              <a:t>CDMA : FLEXI, Smartfren, Ceria, Esia</a:t>
            </a:r>
            <a:endParaRPr lang="en-US"/>
          </a:p>
        </p:txBody>
      </p:sp>
    </p:spTree>
    <p:extLst>
      <p:ext uri="{BB962C8B-B14F-4D97-AF65-F5344CB8AC3E}">
        <p14:creationId xmlns="" xmlns:p14="http://schemas.microsoft.com/office/powerpoint/2010/main" val="1172142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500"/>
                                        <p:tgtEl>
                                          <p:spTgt spid="6"/>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fade">
                                      <p:cBhvr>
                                        <p:cTn id="15" dur="500"/>
                                        <p:tgtEl>
                                          <p:spTgt spid="3"/>
                                        </p:tgtEl>
                                      </p:cBhvr>
                                    </p:animEffect>
                                  </p:childTnLst>
                                </p:cTn>
                              </p:par>
                              <p:par>
                                <p:cTn id="16" presetID="10" presetClass="entr" presetSubtype="0" fill="hold" nodeType="withEffect">
                                  <p:stCondLst>
                                    <p:cond delay="0"/>
                                  </p:stCondLst>
                                  <p:childTnLst>
                                    <p:set>
                                      <p:cBhvr>
                                        <p:cTn id="17" dur="1" fill="hold">
                                          <p:stCondLst>
                                            <p:cond delay="0"/>
                                          </p:stCondLst>
                                        </p:cTn>
                                        <p:tgtEl>
                                          <p:spTgt spid="3074"/>
                                        </p:tgtEl>
                                        <p:attrNameLst>
                                          <p:attrName>style.visibility</p:attrName>
                                        </p:attrNameLst>
                                      </p:cBhvr>
                                      <p:to>
                                        <p:strVal val="visible"/>
                                      </p:to>
                                    </p:set>
                                    <p:animEffect transition="in" filter="fade">
                                      <p:cBhvr>
                                        <p:cTn id="18" dur="500"/>
                                        <p:tgtEl>
                                          <p:spTgt spid="3074"/>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fade">
                                      <p:cBhvr>
                                        <p:cTn id="21"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10"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339752" y="695511"/>
            <a:ext cx="6120680" cy="461665"/>
          </a:xfrm>
          <a:prstGeom prst="rect">
            <a:avLst/>
          </a:prstGeom>
        </p:spPr>
        <p:txBody>
          <a:bodyPr wrap="square">
            <a:spAutoFit/>
          </a:bodyPr>
          <a:lstStyle/>
          <a:p>
            <a:r>
              <a:rPr lang="en-US" sz="2400" smtClean="0"/>
              <a:t>JENIS KONEKSI MODEM JALUR PONSEL </a:t>
            </a:r>
            <a:endParaRPr lang="en-US" sz="2400"/>
          </a:p>
        </p:txBody>
      </p:sp>
      <p:sp>
        <p:nvSpPr>
          <p:cNvPr id="5" name="TextBox 4"/>
          <p:cNvSpPr txBox="1"/>
          <p:nvPr/>
        </p:nvSpPr>
        <p:spPr>
          <a:xfrm>
            <a:off x="107504" y="1340768"/>
            <a:ext cx="5779146" cy="461665"/>
          </a:xfrm>
          <a:prstGeom prst="rect">
            <a:avLst/>
          </a:prstGeom>
          <a:noFill/>
        </p:spPr>
        <p:txBody>
          <a:bodyPr wrap="none" rtlCol="0">
            <a:spAutoFit/>
          </a:bodyPr>
          <a:lstStyle/>
          <a:p>
            <a:r>
              <a:rPr lang="en-US" sz="2400" smtClean="0"/>
              <a:t>1. GPRS ( </a:t>
            </a:r>
            <a:r>
              <a:rPr lang="en-US" sz="2400" smtClean="0">
                <a:solidFill>
                  <a:schemeClr val="tx2">
                    <a:lumMod val="60000"/>
                    <a:lumOff val="40000"/>
                  </a:schemeClr>
                </a:solidFill>
              </a:rPr>
              <a:t>G</a:t>
            </a:r>
            <a:r>
              <a:rPr lang="en-US" sz="2400" smtClean="0"/>
              <a:t>lobal </a:t>
            </a:r>
            <a:r>
              <a:rPr lang="en-US" sz="2400" smtClean="0">
                <a:solidFill>
                  <a:schemeClr val="tx2">
                    <a:lumMod val="60000"/>
                    <a:lumOff val="40000"/>
                  </a:schemeClr>
                </a:solidFill>
              </a:rPr>
              <a:t>P</a:t>
            </a:r>
            <a:r>
              <a:rPr lang="en-US" sz="2400" smtClean="0"/>
              <a:t>acket </a:t>
            </a:r>
            <a:r>
              <a:rPr lang="en-US" sz="2400" smtClean="0">
                <a:solidFill>
                  <a:schemeClr val="tx2">
                    <a:lumMod val="60000"/>
                    <a:lumOff val="40000"/>
                  </a:schemeClr>
                </a:solidFill>
              </a:rPr>
              <a:t>R</a:t>
            </a:r>
            <a:r>
              <a:rPr lang="en-US" sz="2400" smtClean="0"/>
              <a:t>adio </a:t>
            </a:r>
            <a:r>
              <a:rPr lang="en-US" sz="2400" smtClean="0">
                <a:solidFill>
                  <a:schemeClr val="tx2">
                    <a:lumMod val="60000"/>
                    <a:lumOff val="40000"/>
                  </a:schemeClr>
                </a:solidFill>
              </a:rPr>
              <a:t>S</a:t>
            </a:r>
            <a:r>
              <a:rPr lang="en-US" sz="2400" smtClean="0"/>
              <a:t>ervice )</a:t>
            </a:r>
            <a:endParaRPr lang="en-US" sz="2400"/>
          </a:p>
        </p:txBody>
      </p:sp>
      <p:sp>
        <p:nvSpPr>
          <p:cNvPr id="6" name="TextBox 5"/>
          <p:cNvSpPr txBox="1"/>
          <p:nvPr/>
        </p:nvSpPr>
        <p:spPr>
          <a:xfrm>
            <a:off x="445569" y="1802433"/>
            <a:ext cx="8012130" cy="830997"/>
          </a:xfrm>
          <a:prstGeom prst="rect">
            <a:avLst/>
          </a:prstGeom>
          <a:noFill/>
        </p:spPr>
        <p:txBody>
          <a:bodyPr wrap="none" rtlCol="0">
            <a:spAutoFit/>
          </a:bodyPr>
          <a:lstStyle/>
          <a:p>
            <a:r>
              <a:rPr lang="en-US" sz="1600"/>
              <a:t>GPRS dapat digunakan untuk transfer data (dalam bentuk paket data) yang berkaitan </a:t>
            </a:r>
            <a:endParaRPr lang="en-US" sz="1600" smtClean="0"/>
          </a:p>
          <a:p>
            <a:r>
              <a:rPr lang="en-US" sz="1600" smtClean="0"/>
              <a:t>dengan </a:t>
            </a:r>
            <a:r>
              <a:rPr lang="en-US" sz="1600"/>
              <a:t>e-mail, data gambar (MMS), </a:t>
            </a:r>
            <a:r>
              <a:rPr lang="en-US" sz="1600" i="1"/>
              <a:t>Wireless Application Protocol</a:t>
            </a:r>
            <a:r>
              <a:rPr lang="en-US" sz="1600"/>
              <a:t> (WAP</a:t>
            </a:r>
            <a:r>
              <a:rPr lang="en-US" sz="1600" smtClean="0"/>
              <a:t>),</a:t>
            </a:r>
          </a:p>
          <a:p>
            <a:r>
              <a:rPr lang="en-US" sz="1600" smtClean="0"/>
              <a:t>dan</a:t>
            </a:r>
            <a:r>
              <a:rPr lang="en-US" sz="1600"/>
              <a:t> </a:t>
            </a:r>
            <a:r>
              <a:rPr lang="en-US" sz="1600" i="1"/>
              <a:t>World Wide Web</a:t>
            </a:r>
            <a:r>
              <a:rPr lang="en-US" sz="1600"/>
              <a:t> (WWW</a:t>
            </a:r>
            <a:r>
              <a:rPr lang="en-US" sz="1600" smtClean="0"/>
              <a:t>).  Kecepatan berkisar 115 kbps.</a:t>
            </a:r>
            <a:endParaRPr lang="en-US" sz="1600"/>
          </a:p>
        </p:txBody>
      </p:sp>
      <p:sp>
        <p:nvSpPr>
          <p:cNvPr id="8" name="TextBox 7"/>
          <p:cNvSpPr txBox="1"/>
          <p:nvPr/>
        </p:nvSpPr>
        <p:spPr>
          <a:xfrm>
            <a:off x="137270" y="2633430"/>
            <a:ext cx="6636753" cy="461665"/>
          </a:xfrm>
          <a:prstGeom prst="rect">
            <a:avLst/>
          </a:prstGeom>
          <a:noFill/>
        </p:spPr>
        <p:txBody>
          <a:bodyPr wrap="none" rtlCol="0">
            <a:spAutoFit/>
          </a:bodyPr>
          <a:lstStyle/>
          <a:p>
            <a:r>
              <a:rPr lang="en-US" sz="2400" smtClean="0"/>
              <a:t>2. EDGE </a:t>
            </a:r>
            <a:r>
              <a:rPr lang="en-US" sz="2000" smtClean="0"/>
              <a:t>( </a:t>
            </a:r>
            <a:r>
              <a:rPr lang="en-US" sz="2000" b="1" smtClean="0">
                <a:solidFill>
                  <a:schemeClr val="tx2">
                    <a:lumMod val="60000"/>
                    <a:lumOff val="40000"/>
                  </a:schemeClr>
                </a:solidFill>
              </a:rPr>
              <a:t>E</a:t>
            </a:r>
            <a:r>
              <a:rPr lang="en-US" sz="2000" b="1" smtClean="0"/>
              <a:t>nhanced </a:t>
            </a:r>
            <a:r>
              <a:rPr lang="en-US" sz="2000" b="1">
                <a:solidFill>
                  <a:schemeClr val="tx2">
                    <a:lumMod val="60000"/>
                    <a:lumOff val="40000"/>
                  </a:schemeClr>
                </a:solidFill>
              </a:rPr>
              <a:t>D</a:t>
            </a:r>
            <a:r>
              <a:rPr lang="en-US" sz="2000" b="1"/>
              <a:t>ata rates for </a:t>
            </a:r>
            <a:r>
              <a:rPr lang="en-US" sz="2000" b="1">
                <a:solidFill>
                  <a:schemeClr val="tx2">
                    <a:lumMod val="60000"/>
                    <a:lumOff val="40000"/>
                  </a:schemeClr>
                </a:solidFill>
              </a:rPr>
              <a:t>G</a:t>
            </a:r>
            <a:r>
              <a:rPr lang="en-US" sz="2000" b="1"/>
              <a:t>SM </a:t>
            </a:r>
            <a:r>
              <a:rPr lang="en-US" sz="2000" b="1" smtClean="0">
                <a:solidFill>
                  <a:schemeClr val="tx2">
                    <a:lumMod val="60000"/>
                    <a:lumOff val="40000"/>
                  </a:schemeClr>
                </a:solidFill>
              </a:rPr>
              <a:t>E</a:t>
            </a:r>
            <a:r>
              <a:rPr lang="en-US" sz="2000" b="1" smtClean="0"/>
              <a:t>volution </a:t>
            </a:r>
            <a:r>
              <a:rPr lang="en-US" sz="2000" smtClean="0"/>
              <a:t>)</a:t>
            </a:r>
            <a:endParaRPr lang="en-US" sz="2000"/>
          </a:p>
        </p:txBody>
      </p:sp>
      <p:sp>
        <p:nvSpPr>
          <p:cNvPr id="2" name="TextBox 1"/>
          <p:cNvSpPr txBox="1"/>
          <p:nvPr/>
        </p:nvSpPr>
        <p:spPr>
          <a:xfrm>
            <a:off x="445569" y="3095095"/>
            <a:ext cx="7942855" cy="584775"/>
          </a:xfrm>
          <a:prstGeom prst="rect">
            <a:avLst/>
          </a:prstGeom>
          <a:noFill/>
        </p:spPr>
        <p:txBody>
          <a:bodyPr wrap="square" rtlCol="0">
            <a:spAutoFit/>
          </a:bodyPr>
          <a:lstStyle/>
          <a:p>
            <a:r>
              <a:rPr lang="en-US" sz="1600"/>
              <a:t>pada </a:t>
            </a:r>
            <a:r>
              <a:rPr lang="en-US" sz="1600" b="1"/>
              <a:t>EDGE </a:t>
            </a:r>
            <a:r>
              <a:rPr lang="en-US" sz="1600"/>
              <a:t>kecepatan datanya sbesar 384 kbps, dan secara teori dapat mencapai 473,6 kbps. Secara umum kecepatan </a:t>
            </a:r>
            <a:r>
              <a:rPr lang="en-US" sz="1600" b="1"/>
              <a:t>EDGE </a:t>
            </a:r>
            <a:r>
              <a:rPr lang="en-US" sz="1600"/>
              <a:t>tiga kali lebih besar dari </a:t>
            </a:r>
            <a:r>
              <a:rPr lang="en-US" sz="1600" b="1"/>
              <a:t>GPRS.</a:t>
            </a:r>
            <a:endParaRPr lang="en-US" sz="1600"/>
          </a:p>
        </p:txBody>
      </p:sp>
      <p:sp>
        <p:nvSpPr>
          <p:cNvPr id="11" name="TextBox 10"/>
          <p:cNvSpPr txBox="1"/>
          <p:nvPr/>
        </p:nvSpPr>
        <p:spPr>
          <a:xfrm>
            <a:off x="145765" y="3717032"/>
            <a:ext cx="7090531" cy="461665"/>
          </a:xfrm>
          <a:prstGeom prst="rect">
            <a:avLst/>
          </a:prstGeom>
          <a:noFill/>
        </p:spPr>
        <p:txBody>
          <a:bodyPr wrap="none" rtlCol="0">
            <a:spAutoFit/>
          </a:bodyPr>
          <a:lstStyle/>
          <a:p>
            <a:r>
              <a:rPr lang="en-US" sz="2400" smtClean="0"/>
              <a:t>3. WCDMA </a:t>
            </a:r>
            <a:r>
              <a:rPr lang="en-US" sz="2000" smtClean="0"/>
              <a:t>( </a:t>
            </a:r>
            <a:r>
              <a:rPr lang="en-US" sz="2000" b="1" smtClean="0">
                <a:solidFill>
                  <a:schemeClr val="tx2">
                    <a:lumMod val="60000"/>
                    <a:lumOff val="40000"/>
                  </a:schemeClr>
                </a:solidFill>
              </a:rPr>
              <a:t>W</a:t>
            </a:r>
            <a:r>
              <a:rPr lang="en-US" sz="2000" b="1" smtClean="0"/>
              <a:t>ideband </a:t>
            </a:r>
            <a:r>
              <a:rPr lang="en-US" sz="2000" b="1">
                <a:solidFill>
                  <a:schemeClr val="tx2">
                    <a:lumMod val="60000"/>
                    <a:lumOff val="40000"/>
                  </a:schemeClr>
                </a:solidFill>
              </a:rPr>
              <a:t>C</a:t>
            </a:r>
            <a:r>
              <a:rPr lang="en-US" sz="2000" b="1"/>
              <a:t>ode-</a:t>
            </a:r>
            <a:r>
              <a:rPr lang="en-US" sz="2000" b="1">
                <a:solidFill>
                  <a:schemeClr val="tx2">
                    <a:lumMod val="60000"/>
                    <a:lumOff val="40000"/>
                  </a:schemeClr>
                </a:solidFill>
              </a:rPr>
              <a:t>d</a:t>
            </a:r>
            <a:r>
              <a:rPr lang="en-US" sz="2000" b="1"/>
              <a:t>ivision </a:t>
            </a:r>
            <a:r>
              <a:rPr lang="en-US" sz="2000" b="1">
                <a:solidFill>
                  <a:schemeClr val="tx2">
                    <a:lumMod val="60000"/>
                    <a:lumOff val="40000"/>
                  </a:schemeClr>
                </a:solidFill>
              </a:rPr>
              <a:t>M</a:t>
            </a:r>
            <a:r>
              <a:rPr lang="en-US" sz="2000" b="1"/>
              <a:t>ultiple </a:t>
            </a:r>
            <a:r>
              <a:rPr lang="en-US" sz="2000" b="1" smtClean="0">
                <a:solidFill>
                  <a:schemeClr val="tx2">
                    <a:lumMod val="60000"/>
                    <a:lumOff val="40000"/>
                  </a:schemeClr>
                </a:solidFill>
              </a:rPr>
              <a:t>A</a:t>
            </a:r>
            <a:r>
              <a:rPr lang="en-US" sz="2000" b="1" smtClean="0"/>
              <a:t>ccess </a:t>
            </a:r>
            <a:r>
              <a:rPr lang="en-US" sz="2000" smtClean="0"/>
              <a:t>)</a:t>
            </a:r>
            <a:endParaRPr lang="en-US" sz="2000"/>
          </a:p>
        </p:txBody>
      </p:sp>
      <p:sp>
        <p:nvSpPr>
          <p:cNvPr id="7" name="TextBox 6"/>
          <p:cNvSpPr txBox="1"/>
          <p:nvPr/>
        </p:nvSpPr>
        <p:spPr>
          <a:xfrm>
            <a:off x="492560" y="4178697"/>
            <a:ext cx="7848872" cy="923330"/>
          </a:xfrm>
          <a:prstGeom prst="rect">
            <a:avLst/>
          </a:prstGeom>
          <a:noFill/>
        </p:spPr>
        <p:txBody>
          <a:bodyPr wrap="square" rtlCol="0">
            <a:spAutoFit/>
          </a:bodyPr>
          <a:lstStyle/>
          <a:p>
            <a:r>
              <a:rPr lang="en-US" smtClean="0"/>
              <a:t>Jaringan ini aslinya bernama </a:t>
            </a:r>
            <a:r>
              <a:rPr lang="en-US" b="1" i="1"/>
              <a:t>Universal Mobile Telecommunication System</a:t>
            </a:r>
            <a:r>
              <a:rPr lang="en-US"/>
              <a:t> </a:t>
            </a:r>
            <a:r>
              <a:rPr lang="en-US" smtClean="0"/>
              <a:t>( </a:t>
            </a:r>
            <a:r>
              <a:rPr lang="en-US" b="1" smtClean="0">
                <a:solidFill>
                  <a:schemeClr val="tx2">
                    <a:lumMod val="60000"/>
                    <a:lumOff val="40000"/>
                  </a:schemeClr>
                </a:solidFill>
              </a:rPr>
              <a:t>UMTS </a:t>
            </a:r>
            <a:r>
              <a:rPr lang="en-US" b="1" smtClean="0"/>
              <a:t>).</a:t>
            </a:r>
            <a:endParaRPr lang="en-US" smtClean="0"/>
          </a:p>
          <a:p>
            <a:r>
              <a:rPr lang="en-US" smtClean="0"/>
              <a:t>Kecepatan</a:t>
            </a:r>
            <a:r>
              <a:rPr lang="en-US"/>
              <a:t> </a:t>
            </a:r>
            <a:r>
              <a:rPr lang="en-US" b="1"/>
              <a:t>WCDMA </a:t>
            </a:r>
            <a:r>
              <a:rPr lang="en-US"/>
              <a:t>bisa mencapai 384 kbps </a:t>
            </a:r>
            <a:r>
              <a:rPr lang="en-US" smtClean="0"/>
              <a:t> sd  7 Mbps  pada jalur 3G</a:t>
            </a:r>
            <a:endParaRPr lang="en-US"/>
          </a:p>
        </p:txBody>
      </p:sp>
      <p:sp>
        <p:nvSpPr>
          <p:cNvPr id="12" name="TextBox 11"/>
          <p:cNvSpPr txBox="1"/>
          <p:nvPr/>
        </p:nvSpPr>
        <p:spPr>
          <a:xfrm>
            <a:off x="137270" y="5157192"/>
            <a:ext cx="6423938" cy="461665"/>
          </a:xfrm>
          <a:prstGeom prst="rect">
            <a:avLst/>
          </a:prstGeom>
          <a:noFill/>
        </p:spPr>
        <p:txBody>
          <a:bodyPr wrap="none" rtlCol="0">
            <a:spAutoFit/>
          </a:bodyPr>
          <a:lstStyle/>
          <a:p>
            <a:r>
              <a:rPr lang="en-US" sz="2400" smtClean="0"/>
              <a:t>4. HSDPA </a:t>
            </a:r>
            <a:r>
              <a:rPr lang="en-US" sz="2000" smtClean="0"/>
              <a:t>( </a:t>
            </a:r>
            <a:r>
              <a:rPr lang="en-US" sz="2000" b="1" smtClean="0">
                <a:solidFill>
                  <a:schemeClr val="tx2">
                    <a:lumMod val="60000"/>
                    <a:lumOff val="40000"/>
                  </a:schemeClr>
                </a:solidFill>
              </a:rPr>
              <a:t>H</a:t>
            </a:r>
            <a:r>
              <a:rPr lang="en-US" sz="2000" b="1" smtClean="0"/>
              <a:t>igh </a:t>
            </a:r>
            <a:r>
              <a:rPr lang="en-US" sz="2000" b="1">
                <a:solidFill>
                  <a:schemeClr val="tx2">
                    <a:lumMod val="60000"/>
                    <a:lumOff val="40000"/>
                  </a:schemeClr>
                </a:solidFill>
              </a:rPr>
              <a:t>S</a:t>
            </a:r>
            <a:r>
              <a:rPr lang="en-US" sz="2000" b="1"/>
              <a:t>peed </a:t>
            </a:r>
            <a:r>
              <a:rPr lang="en-US" sz="2000" b="1">
                <a:solidFill>
                  <a:schemeClr val="tx2">
                    <a:lumMod val="60000"/>
                    <a:lumOff val="40000"/>
                  </a:schemeClr>
                </a:solidFill>
              </a:rPr>
              <a:t>D</a:t>
            </a:r>
            <a:r>
              <a:rPr lang="en-US" sz="2000" b="1"/>
              <a:t>ownlink </a:t>
            </a:r>
            <a:r>
              <a:rPr lang="en-US" sz="2000" b="1">
                <a:solidFill>
                  <a:schemeClr val="tx2">
                    <a:lumMod val="60000"/>
                    <a:lumOff val="40000"/>
                  </a:schemeClr>
                </a:solidFill>
              </a:rPr>
              <a:t>P</a:t>
            </a:r>
            <a:r>
              <a:rPr lang="en-US" sz="2000" b="1"/>
              <a:t>acket </a:t>
            </a:r>
            <a:r>
              <a:rPr lang="en-US" sz="2000" b="1" smtClean="0">
                <a:solidFill>
                  <a:schemeClr val="tx2">
                    <a:lumMod val="60000"/>
                    <a:lumOff val="40000"/>
                  </a:schemeClr>
                </a:solidFill>
              </a:rPr>
              <a:t>A</a:t>
            </a:r>
            <a:r>
              <a:rPr lang="en-US" sz="2000" b="1" smtClean="0"/>
              <a:t>ccess </a:t>
            </a:r>
            <a:r>
              <a:rPr lang="en-US" sz="2000" smtClean="0"/>
              <a:t>)</a:t>
            </a:r>
            <a:endParaRPr lang="en-US" sz="2000"/>
          </a:p>
        </p:txBody>
      </p:sp>
      <p:sp>
        <p:nvSpPr>
          <p:cNvPr id="9" name="TextBox 8"/>
          <p:cNvSpPr txBox="1"/>
          <p:nvPr/>
        </p:nvSpPr>
        <p:spPr>
          <a:xfrm>
            <a:off x="492560" y="5618857"/>
            <a:ext cx="7965139" cy="830997"/>
          </a:xfrm>
          <a:prstGeom prst="rect">
            <a:avLst/>
          </a:prstGeom>
          <a:noFill/>
        </p:spPr>
        <p:txBody>
          <a:bodyPr wrap="square" rtlCol="0">
            <a:spAutoFit/>
          </a:bodyPr>
          <a:lstStyle/>
          <a:p>
            <a:r>
              <a:rPr lang="en-US" sz="1600" b="1"/>
              <a:t>HSDPA </a:t>
            </a:r>
            <a:r>
              <a:rPr lang="en-US" sz="1600"/>
              <a:t>dapat mencapai kecepatan </a:t>
            </a:r>
            <a:r>
              <a:rPr lang="en-US" sz="1600" i="1"/>
              <a:t>downlink</a:t>
            </a:r>
            <a:r>
              <a:rPr lang="en-US" sz="1600"/>
              <a:t> 7.2 Mbps dan secara teori dapat ditinggkatkan sampai kecepatan 14.4 Mbps dengan maksimum uplink 384 </a:t>
            </a:r>
            <a:r>
              <a:rPr lang="en-US" sz="1600" smtClean="0"/>
              <a:t>kbps.</a:t>
            </a:r>
          </a:p>
          <a:p>
            <a:r>
              <a:rPr lang="en-US" sz="1600" smtClean="0"/>
              <a:t>Dikenal juga sebagai jaringan 3.5 G</a:t>
            </a:r>
            <a:endParaRPr lang="en-US" sz="1600"/>
          </a:p>
        </p:txBody>
      </p:sp>
    </p:spTree>
    <p:extLst>
      <p:ext uri="{BB962C8B-B14F-4D97-AF65-F5344CB8AC3E}">
        <p14:creationId xmlns="" xmlns:p14="http://schemas.microsoft.com/office/powerpoint/2010/main" val="11307761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500"/>
                                        <p:tgtEl>
                                          <p:spTgt spid="6"/>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500"/>
                                        <p:tgtEl>
                                          <p:spTgt spid="8"/>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fade">
                                      <p:cBhvr>
                                        <p:cTn id="18" dur="500"/>
                                        <p:tgtEl>
                                          <p:spTgt spid="2"/>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fade">
                                      <p:cBhvr>
                                        <p:cTn id="23" dur="500"/>
                                        <p:tgtEl>
                                          <p:spTgt spid="11"/>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Effect transition="in" filter="fade">
                                      <p:cBhvr>
                                        <p:cTn id="26" dur="500"/>
                                        <p:tgtEl>
                                          <p:spTgt spid="7"/>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fade">
                                      <p:cBhvr>
                                        <p:cTn id="31" dur="500"/>
                                        <p:tgtEl>
                                          <p:spTgt spid="12"/>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Effect transition="in" filter="fade">
                                      <p:cBhvr>
                                        <p:cTn id="34"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8" grpId="0"/>
      <p:bldP spid="2" grpId="0"/>
      <p:bldP spid="11" grpId="0"/>
      <p:bldP spid="7" grpId="0"/>
      <p:bldP spid="12" grpId="0"/>
      <p:bldP spid="9"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339752" y="695511"/>
            <a:ext cx="6120680" cy="461665"/>
          </a:xfrm>
          <a:prstGeom prst="rect">
            <a:avLst/>
          </a:prstGeom>
        </p:spPr>
        <p:txBody>
          <a:bodyPr wrap="square">
            <a:spAutoFit/>
          </a:bodyPr>
          <a:lstStyle/>
          <a:p>
            <a:r>
              <a:rPr lang="en-US" sz="2400" smtClean="0"/>
              <a:t>JENIS KONEKSI MODEM JALUR PONSEL </a:t>
            </a:r>
            <a:endParaRPr lang="en-US" sz="2400"/>
          </a:p>
        </p:txBody>
      </p:sp>
      <p:sp>
        <p:nvSpPr>
          <p:cNvPr id="5" name="TextBox 4"/>
          <p:cNvSpPr txBox="1"/>
          <p:nvPr/>
        </p:nvSpPr>
        <p:spPr>
          <a:xfrm>
            <a:off x="107504" y="1340768"/>
            <a:ext cx="5905206" cy="461665"/>
          </a:xfrm>
          <a:prstGeom prst="rect">
            <a:avLst/>
          </a:prstGeom>
          <a:noFill/>
        </p:spPr>
        <p:txBody>
          <a:bodyPr wrap="none" rtlCol="0">
            <a:spAutoFit/>
          </a:bodyPr>
          <a:lstStyle/>
          <a:p>
            <a:r>
              <a:rPr lang="en-US" sz="2400" smtClean="0"/>
              <a:t>5. HSPA+ ( </a:t>
            </a:r>
            <a:r>
              <a:rPr lang="en-US" sz="2400" b="1" smtClean="0">
                <a:solidFill>
                  <a:schemeClr val="tx2">
                    <a:lumMod val="60000"/>
                    <a:lumOff val="40000"/>
                  </a:schemeClr>
                </a:solidFill>
              </a:rPr>
              <a:t>H</a:t>
            </a:r>
            <a:r>
              <a:rPr lang="en-US" sz="2400" b="1" smtClean="0"/>
              <a:t>igh </a:t>
            </a:r>
            <a:r>
              <a:rPr lang="en-US" sz="2400" b="1">
                <a:solidFill>
                  <a:schemeClr val="tx2">
                    <a:lumMod val="60000"/>
                    <a:lumOff val="40000"/>
                  </a:schemeClr>
                </a:solidFill>
              </a:rPr>
              <a:t>S</a:t>
            </a:r>
            <a:r>
              <a:rPr lang="en-US" sz="2400" b="1"/>
              <a:t>peed </a:t>
            </a:r>
            <a:r>
              <a:rPr lang="en-US" sz="2400" b="1">
                <a:solidFill>
                  <a:schemeClr val="tx2">
                    <a:lumMod val="60000"/>
                    <a:lumOff val="40000"/>
                  </a:schemeClr>
                </a:solidFill>
              </a:rPr>
              <a:t>P</a:t>
            </a:r>
            <a:r>
              <a:rPr lang="en-US" sz="2400" b="1"/>
              <a:t>acket </a:t>
            </a:r>
            <a:r>
              <a:rPr lang="en-US" sz="2400" b="1">
                <a:solidFill>
                  <a:schemeClr val="tx2">
                    <a:lumMod val="60000"/>
                    <a:lumOff val="40000"/>
                  </a:schemeClr>
                </a:solidFill>
              </a:rPr>
              <a:t>A</a:t>
            </a:r>
            <a:r>
              <a:rPr lang="en-US" sz="2400" b="1"/>
              <a:t>ccess</a:t>
            </a:r>
            <a:r>
              <a:rPr lang="en-US" sz="2400"/>
              <a:t> </a:t>
            </a:r>
            <a:r>
              <a:rPr lang="en-US" sz="2400" smtClean="0"/>
              <a:t>)</a:t>
            </a:r>
            <a:endParaRPr lang="en-US" sz="2400"/>
          </a:p>
        </p:txBody>
      </p:sp>
      <p:sp>
        <p:nvSpPr>
          <p:cNvPr id="6" name="TextBox 5"/>
          <p:cNvSpPr txBox="1"/>
          <p:nvPr/>
        </p:nvSpPr>
        <p:spPr>
          <a:xfrm>
            <a:off x="445569" y="1802433"/>
            <a:ext cx="7260321" cy="830997"/>
          </a:xfrm>
          <a:prstGeom prst="rect">
            <a:avLst/>
          </a:prstGeom>
          <a:noFill/>
        </p:spPr>
        <p:txBody>
          <a:bodyPr wrap="none" rtlCol="0">
            <a:spAutoFit/>
          </a:bodyPr>
          <a:lstStyle/>
          <a:p>
            <a:r>
              <a:rPr lang="en-US" sz="1600"/>
              <a:t>peningkatan atau evolusi dari HSDPA atau dapat juga dikenal dengan </a:t>
            </a:r>
            <a:r>
              <a:rPr lang="en-US" sz="1600" smtClean="0"/>
              <a:t>3.75G, </a:t>
            </a:r>
          </a:p>
          <a:p>
            <a:r>
              <a:rPr lang="en-US" sz="1600" smtClean="0"/>
              <a:t>teknologi </a:t>
            </a:r>
            <a:r>
              <a:rPr lang="en-US" sz="1600"/>
              <a:t>ini memiliki standar </a:t>
            </a:r>
            <a:r>
              <a:rPr lang="en-US" sz="1600" smtClean="0"/>
              <a:t>Bandwidth</a:t>
            </a:r>
            <a:r>
              <a:rPr lang="en-US" sz="1600"/>
              <a:t> yang akan hadir dengan </a:t>
            </a:r>
            <a:r>
              <a:rPr lang="en-US" sz="1600" smtClean="0"/>
              <a:t>kemampuan</a:t>
            </a:r>
          </a:p>
          <a:p>
            <a:r>
              <a:rPr lang="en-US" sz="1600" smtClean="0"/>
              <a:t>pengiriman </a:t>
            </a:r>
            <a:r>
              <a:rPr lang="en-US" sz="1600"/>
              <a:t>data mencapai 42 </a:t>
            </a:r>
            <a:r>
              <a:rPr lang="en-US" sz="1600" smtClean="0"/>
              <a:t>Mbit/s. </a:t>
            </a:r>
            <a:endParaRPr lang="en-US" sz="1600"/>
          </a:p>
        </p:txBody>
      </p:sp>
      <p:sp>
        <p:nvSpPr>
          <p:cNvPr id="13" name="TextBox 12"/>
          <p:cNvSpPr txBox="1"/>
          <p:nvPr/>
        </p:nvSpPr>
        <p:spPr>
          <a:xfrm>
            <a:off x="107504" y="2645163"/>
            <a:ext cx="5418471" cy="830997"/>
          </a:xfrm>
          <a:prstGeom prst="rect">
            <a:avLst/>
          </a:prstGeom>
          <a:noFill/>
        </p:spPr>
        <p:txBody>
          <a:bodyPr wrap="none" rtlCol="0">
            <a:spAutoFit/>
          </a:bodyPr>
          <a:lstStyle/>
          <a:p>
            <a:r>
              <a:rPr lang="en-US" sz="2400" smtClean="0"/>
              <a:t>6. EVDO ( </a:t>
            </a:r>
            <a:r>
              <a:rPr lang="en-US" sz="2400" smtClean="0">
                <a:solidFill>
                  <a:schemeClr val="tx2">
                    <a:lumMod val="60000"/>
                    <a:lumOff val="40000"/>
                  </a:schemeClr>
                </a:solidFill>
              </a:rPr>
              <a:t>Ev</a:t>
            </a:r>
            <a:r>
              <a:rPr lang="en-US" sz="2400" smtClean="0"/>
              <a:t>olution </a:t>
            </a:r>
            <a:r>
              <a:rPr lang="en-US" sz="2400">
                <a:solidFill>
                  <a:schemeClr val="tx2">
                    <a:lumMod val="60000"/>
                    <a:lumOff val="40000"/>
                  </a:schemeClr>
                </a:solidFill>
              </a:rPr>
              <a:t>D</a:t>
            </a:r>
            <a:r>
              <a:rPr lang="en-US" sz="2400"/>
              <a:t>ata </a:t>
            </a:r>
            <a:r>
              <a:rPr lang="en-US" sz="2400">
                <a:solidFill>
                  <a:schemeClr val="tx2">
                    <a:lumMod val="60000"/>
                    <a:lumOff val="40000"/>
                  </a:schemeClr>
                </a:solidFill>
              </a:rPr>
              <a:t>O</a:t>
            </a:r>
            <a:r>
              <a:rPr lang="en-US" sz="2400"/>
              <a:t>ptimized </a:t>
            </a:r>
            <a:r>
              <a:rPr lang="en-US" sz="2400" smtClean="0"/>
              <a:t>) </a:t>
            </a:r>
          </a:p>
          <a:p>
            <a:r>
              <a:rPr lang="en-US" sz="2400"/>
              <a:t> </a:t>
            </a:r>
            <a:r>
              <a:rPr lang="en-US" sz="2400" smtClean="0"/>
              <a:t>   </a:t>
            </a:r>
            <a:r>
              <a:rPr lang="en-US" sz="1600" smtClean="0"/>
              <a:t>pada jalur CDMA </a:t>
            </a:r>
            <a:endParaRPr lang="en-US" sz="1600"/>
          </a:p>
        </p:txBody>
      </p:sp>
      <p:sp>
        <p:nvSpPr>
          <p:cNvPr id="3" name="TextBox 2"/>
          <p:cNvSpPr txBox="1"/>
          <p:nvPr/>
        </p:nvSpPr>
        <p:spPr>
          <a:xfrm>
            <a:off x="503015" y="3501008"/>
            <a:ext cx="8208912" cy="3231654"/>
          </a:xfrm>
          <a:prstGeom prst="rect">
            <a:avLst/>
          </a:prstGeom>
          <a:noFill/>
        </p:spPr>
        <p:txBody>
          <a:bodyPr wrap="square" rtlCol="0">
            <a:spAutoFit/>
          </a:bodyPr>
          <a:lstStyle/>
          <a:p>
            <a:r>
              <a:rPr lang="en-US" sz="1200" smtClean="0">
                <a:solidFill>
                  <a:schemeClr val="tx2">
                    <a:lumMod val="60000"/>
                    <a:lumOff val="40000"/>
                  </a:schemeClr>
                </a:solidFill>
              </a:rPr>
              <a:t>EV-DO Rev 0  </a:t>
            </a:r>
            <a:r>
              <a:rPr lang="en-US" sz="1200" smtClean="0"/>
              <a:t>memperkenalkan kecepatan tinggi baru packet-switched teknik transmisi yang secara khusus dirancang dan dioptimalkan untuk data-centric jaringan broadband yang dapat memberikan kecepatan data puncak melampaui 2 Mbps dalam lingkungan mobile.</a:t>
            </a:r>
          </a:p>
          <a:p>
            <a:endParaRPr lang="en-US" sz="1200" smtClean="0"/>
          </a:p>
          <a:p>
            <a:endParaRPr lang="en-US" sz="1200" smtClean="0"/>
          </a:p>
          <a:p>
            <a:r>
              <a:rPr lang="en-US" sz="1200" smtClean="0">
                <a:solidFill>
                  <a:schemeClr val="tx2">
                    <a:lumMod val="60000"/>
                    <a:lumOff val="40000"/>
                  </a:schemeClr>
                </a:solidFill>
              </a:rPr>
              <a:t>EV-DO Rev A </a:t>
            </a:r>
            <a:r>
              <a:rPr lang="en-US" sz="1200" smtClean="0"/>
              <a:t>adalah suatu evolusi dari EV-DO Rev 0 yang meningkatkan tingkat puncak pada maju mundur dan link untuk mendukung wide-variety of symmetric, delay-sensitif, real-time, dan secara bersamaan suara dan aplikasi data broadband. Dengan kecepatan uplink lebih simetris memungkinkan pengguna untuk mengirim file besar, email dengan lampiran, resolusi tinggi foto dan video pribadi dari perangkat mobile mereka, dengan kecepatan download sekitar 3.1 Mbps dan uplink 1.8 Mbps</a:t>
            </a:r>
          </a:p>
          <a:p>
            <a:endParaRPr lang="en-US" sz="1200" smtClean="0"/>
          </a:p>
          <a:p>
            <a:endParaRPr lang="en-US" sz="1200" smtClean="0"/>
          </a:p>
          <a:p>
            <a:r>
              <a:rPr lang="en-US" sz="1200" smtClean="0">
                <a:solidFill>
                  <a:schemeClr val="tx2">
                    <a:lumMod val="60000"/>
                    <a:lumOff val="40000"/>
                  </a:schemeClr>
                </a:solidFill>
              </a:rPr>
              <a:t>EV-DO Rev B </a:t>
            </a:r>
            <a:r>
              <a:rPr lang="en-US" sz="1200" smtClean="0"/>
              <a:t>merupakan langkah evolusi Rev A yang terdiri dari upgrade software yang menggabungkan beberapa EV-DO Rev A channel untuk memberikan kinerja yang lebih tinggi untuk pengiriman multimedia, bi-directional pengiriman data dan VoIP berbasis layanan bersamaan seperti VoIP, push-to-talk, video telephony, suara dan multimedia secara simultan, dan multiplayer online game. teknologi EVDO Rev B memiliki kecepatan download maksimal 14.7 Mbps dan uplink 5.4 Mbps.</a:t>
            </a:r>
            <a:endParaRPr lang="en-US" sz="1200"/>
          </a:p>
        </p:txBody>
      </p:sp>
    </p:spTree>
    <p:extLst>
      <p:ext uri="{BB962C8B-B14F-4D97-AF65-F5344CB8AC3E}">
        <p14:creationId xmlns="" xmlns:p14="http://schemas.microsoft.com/office/powerpoint/2010/main" val="10896257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500"/>
                                        <p:tgtEl>
                                          <p:spTgt spid="6"/>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13"/>
                                        </p:tgtEl>
                                        <p:attrNameLst>
                                          <p:attrName>style.visibility</p:attrName>
                                        </p:attrNameLst>
                                      </p:cBhvr>
                                      <p:to>
                                        <p:strVal val="visible"/>
                                      </p:to>
                                    </p:set>
                                    <p:animEffect transition="in" filter="fade">
                                      <p:cBhvr>
                                        <p:cTn id="15" dur="500"/>
                                        <p:tgtEl>
                                          <p:spTgt spid="13"/>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fade">
                                      <p:cBhvr>
                                        <p:cTn id="18"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13" grpId="0"/>
      <p:bldP spid="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3141267738"/>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Perspective">
  <a:themeElements>
    <a:clrScheme name="Perspective">
      <a:dk1>
        <a:sysClr val="windowText" lastClr="000000"/>
      </a:dk1>
      <a:lt1>
        <a:sysClr val="window" lastClr="FFFFFF"/>
      </a:lt1>
      <a:dk2>
        <a:srgbClr val="283138"/>
      </a:dk2>
      <a:lt2>
        <a:srgbClr val="FF8600"/>
      </a:lt2>
      <a:accent1>
        <a:srgbClr val="838D9B"/>
      </a:accent1>
      <a:accent2>
        <a:srgbClr val="D2610C"/>
      </a:accent2>
      <a:accent3>
        <a:srgbClr val="80716A"/>
      </a:accent3>
      <a:accent4>
        <a:srgbClr val="94147C"/>
      </a:accent4>
      <a:accent5>
        <a:srgbClr val="5D5AD2"/>
      </a:accent5>
      <a:accent6>
        <a:srgbClr val="6F6C7D"/>
      </a:accent6>
      <a:hlink>
        <a:srgbClr val="6187E3"/>
      </a:hlink>
      <a:folHlink>
        <a:srgbClr val="7B8EB8"/>
      </a:folHlink>
    </a:clrScheme>
    <a:fontScheme name="Office Classic 2">
      <a:majorFont>
        <a:latin typeface="Arial"/>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erspective">
      <a:fillStyleLst>
        <a:solidFill>
          <a:schemeClr val="phClr"/>
        </a:solidFill>
        <a:gradFill rotWithShape="1">
          <a:gsLst>
            <a:gs pos="0">
              <a:schemeClr val="phClr">
                <a:tint val="50000"/>
                <a:alpha val="100000"/>
                <a:satMod val="160000"/>
                <a:lumMod val="105000"/>
              </a:schemeClr>
            </a:gs>
            <a:gs pos="41000">
              <a:schemeClr val="phClr">
                <a:tint val="57000"/>
                <a:satMod val="180000"/>
                <a:lumMod val="99000"/>
              </a:schemeClr>
            </a:gs>
            <a:gs pos="100000">
              <a:schemeClr val="phClr">
                <a:tint val="80000"/>
                <a:satMod val="200000"/>
                <a:lumMod val="104000"/>
              </a:schemeClr>
            </a:gs>
          </a:gsLst>
          <a:lin ang="5400000" scaled="1"/>
        </a:gradFill>
        <a:gradFill rotWithShape="1">
          <a:gsLst>
            <a:gs pos="0">
              <a:schemeClr val="phClr">
                <a:tint val="96000"/>
                <a:satMod val="130000"/>
                <a:lumMod val="114000"/>
              </a:schemeClr>
            </a:gs>
            <a:gs pos="60000">
              <a:schemeClr val="phClr">
                <a:tint val="100000"/>
                <a:satMod val="106000"/>
                <a:lumMod val="110000"/>
              </a:schemeClr>
            </a:gs>
            <a:gs pos="100000">
              <a:schemeClr val="phClr"/>
            </a:gs>
          </a:gsLst>
          <a:lin ang="5400000" scaled="0"/>
        </a:gradFill>
      </a:fillStyleLst>
      <a:lnStyleLst>
        <a:ln w="12700" cap="flat" cmpd="sng" algn="ctr">
          <a:solidFill>
            <a:schemeClr val="phClr"/>
          </a:solidFill>
          <a:prstDash val="solid"/>
        </a:ln>
        <a:ln w="19050" cap="flat" cmpd="sng" algn="ctr">
          <a:solidFill>
            <a:schemeClr val="phClr"/>
          </a:solidFill>
          <a:prstDash val="solid"/>
        </a:ln>
        <a:ln w="28575" cap="flat" cmpd="sng" algn="ctr">
          <a:solidFill>
            <a:schemeClr val="phClr"/>
          </a:solidFill>
          <a:prstDash val="solid"/>
        </a:ln>
      </a:lnStyleLst>
      <a:effectStyleLst>
        <a:effectStyle>
          <a:effectLst>
            <a:outerShdw blurRad="50800" dist="38100" dir="5400000" rotWithShape="0">
              <a:srgbClr val="000000">
                <a:alpha val="28000"/>
              </a:srgbClr>
            </a:outerShdw>
          </a:effectLst>
        </a:effectStyle>
        <a:effectStyle>
          <a:effectLst>
            <a:outerShdw blurRad="47625" dist="38100" dir="5400000" sy="98000" rotWithShape="0">
              <a:srgbClr val="000000">
                <a:alpha val="48000"/>
              </a:srgbClr>
            </a:outerShdw>
          </a:effectLst>
          <a:scene3d>
            <a:camera prst="orthographicFront">
              <a:rot lat="0" lon="0" rev="0"/>
            </a:camera>
            <a:lightRig rig="twoPt" dir="br">
              <a:rot lat="0" lon="0" rev="8700000"/>
            </a:lightRig>
          </a:scene3d>
          <a:sp3d prstMaterial="matte">
            <a:bevelT w="25400" h="53975"/>
          </a:sp3d>
        </a:effectStyle>
        <a:effectStyle>
          <a:effectLst>
            <a:reflection blurRad="12700" stA="24000" endPos="28000" dist="50800" dir="5400000" sy="-100000" rotWithShape="0"/>
          </a:effectLst>
          <a:scene3d>
            <a:camera prst="orthographicFront">
              <a:rot lat="0" lon="0" rev="0"/>
            </a:camera>
            <a:lightRig rig="threePt" dir="t">
              <a:rot lat="0" lon="0" rev="4800000"/>
            </a:lightRig>
          </a:scene3d>
          <a:sp3d>
            <a:bevelT w="69850" h="31750"/>
          </a:sp3d>
        </a:effectStyle>
      </a:effectStyleLst>
      <a:bgFillStyleLst>
        <a:solidFill>
          <a:schemeClr val="phClr"/>
        </a:solidFill>
        <a:gradFill rotWithShape="1">
          <a:gsLst>
            <a:gs pos="0">
              <a:schemeClr val="phClr">
                <a:tint val="100000"/>
                <a:shade val="80000"/>
                <a:satMod val="100000"/>
                <a:lumMod val="100000"/>
              </a:schemeClr>
            </a:gs>
            <a:gs pos="65000">
              <a:schemeClr val="phClr">
                <a:tint val="100000"/>
                <a:shade val="95000"/>
                <a:satMod val="100000"/>
                <a:lumMod val="100000"/>
              </a:schemeClr>
            </a:gs>
            <a:gs pos="100000">
              <a:schemeClr val="phClr">
                <a:tint val="88000"/>
                <a:shade val="100000"/>
                <a:satMod val="400000"/>
                <a:lumMod val="100000"/>
              </a:schemeClr>
            </a:gs>
          </a:gsLst>
          <a:lin ang="5400000" scaled="0"/>
        </a:gradFill>
        <a:blipFill rotWithShape="1">
          <a:blip xmlns:r="http://schemas.openxmlformats.org/officeDocument/2006/relationships" r:embed="rId1">
            <a:duotone>
              <a:schemeClr val="phClr">
                <a:tint val="95000"/>
                <a:satMod val="90000"/>
              </a:schemeClr>
              <a:schemeClr val="phClr">
                <a:shade val="92000"/>
              </a:schemeClr>
            </a:duotone>
          </a:blip>
          <a:tile tx="0" ty="0" sx="100000" sy="10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Perspective</Template>
  <TotalTime>232</TotalTime>
  <Words>673</Words>
  <Application>Microsoft Office PowerPoint</Application>
  <PresentationFormat>On-screen Show (4:3)</PresentationFormat>
  <Paragraphs>84</Paragraphs>
  <Slides>11</Slides>
  <Notes>0</Notes>
  <HiddenSlides>0</HiddenSlides>
  <MMClips>0</MMClip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Perspective</vt:lpstr>
      <vt:lpstr>Slide 1</vt:lpstr>
      <vt:lpstr>Slide 2</vt:lpstr>
      <vt:lpstr>Slide 3</vt:lpstr>
      <vt:lpstr>Slide 4</vt:lpstr>
      <vt:lpstr>Slide 5</vt:lpstr>
      <vt:lpstr>Slide 6</vt:lpstr>
      <vt:lpstr>Slide 7</vt:lpstr>
      <vt:lpstr>Slide 8</vt:lpstr>
      <vt:lpstr>Slide 9</vt:lpstr>
      <vt:lpstr>Slide 10</vt:lpstr>
      <vt:lpstr>Slide 11</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pavilion</dc:creator>
  <cp:lastModifiedBy>lab</cp:lastModifiedBy>
  <cp:revision>24</cp:revision>
  <dcterms:created xsi:type="dcterms:W3CDTF">2015-01-13T22:37:36Z</dcterms:created>
  <dcterms:modified xsi:type="dcterms:W3CDTF">2015-01-21T04:18:11Z</dcterms:modified>
</cp:coreProperties>
</file>