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5" d="100"/>
          <a:sy n="45" d="100"/>
        </p:scale>
        <p:origin x="-672"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FD584CBD-68D2-4C5C-BF0E-512ADC9B8D61}" type="datetimeFigureOut">
              <a:rPr lang="en-US" smtClean="0"/>
              <a:pPr/>
              <a:t>11/27/2014</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91CAFBD2-92DB-4598-B699-9A18E710892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FD584CBD-68D2-4C5C-BF0E-512ADC9B8D61}" type="datetimeFigureOut">
              <a:rPr lang="en-US" smtClean="0"/>
              <a:pPr/>
              <a:t>11/27/2014</a:t>
            </a:fld>
            <a:endParaRPr lang="en-US"/>
          </a:p>
        </p:txBody>
      </p:sp>
      <p:sp>
        <p:nvSpPr>
          <p:cNvPr id="9" name="Slide Number Placeholder 8"/>
          <p:cNvSpPr>
            <a:spLocks noGrp="1"/>
          </p:cNvSpPr>
          <p:nvPr>
            <p:ph type="sldNum" sz="quarter" idx="15"/>
          </p:nvPr>
        </p:nvSpPr>
        <p:spPr/>
        <p:txBody>
          <a:bodyPr rtlCol="0"/>
          <a:lstStyle/>
          <a:p>
            <a:fld id="{91CAFBD2-92DB-4598-B699-9A18E7108925}"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FD584CBD-68D2-4C5C-BF0E-512ADC9B8D61}" type="datetimeFigureOut">
              <a:rPr lang="en-US" smtClean="0"/>
              <a:pPr/>
              <a:t>11/27/2014</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91CAFBD2-92DB-4598-B699-9A18E7108925}"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D584CBD-68D2-4C5C-BF0E-512ADC9B8D61}" type="datetimeFigureOut">
              <a:rPr lang="en-US" smtClean="0"/>
              <a:pPr/>
              <a:t>11/27/2014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CAFBD2-92DB-4598-B699-9A18E7108925}"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D584CBD-68D2-4C5C-BF0E-512ADC9B8D61}" type="datetimeFigureOut">
              <a:rPr lang="en-US" smtClean="0"/>
              <a:pPr/>
              <a:t>11/27/2014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CAFBD2-92DB-4598-B699-9A18E7108925}"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FD584CBD-68D2-4C5C-BF0E-512ADC9B8D61}" type="datetimeFigureOut">
              <a:rPr lang="en-US" smtClean="0"/>
              <a:pPr/>
              <a:t>11/27/2014</a:t>
            </a:fld>
            <a:endParaRPr lang="en-US"/>
          </a:p>
        </p:txBody>
      </p:sp>
      <p:sp>
        <p:nvSpPr>
          <p:cNvPr id="7" name="Slide Number Placeholder 6"/>
          <p:cNvSpPr>
            <a:spLocks noGrp="1"/>
          </p:cNvSpPr>
          <p:nvPr>
            <p:ph type="sldNum" sz="quarter" idx="11"/>
          </p:nvPr>
        </p:nvSpPr>
        <p:spPr/>
        <p:txBody>
          <a:bodyPr rtlCol="0"/>
          <a:lstStyle/>
          <a:p>
            <a:fld id="{91CAFBD2-92DB-4598-B699-9A18E7108925}"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584CBD-68D2-4C5C-BF0E-512ADC9B8D61}" type="datetimeFigureOut">
              <a:rPr lang="en-US" smtClean="0"/>
              <a:pPr/>
              <a:t>11/27/2014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CAFBD2-92DB-4598-B699-9A18E710892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FD584CBD-68D2-4C5C-BF0E-512ADC9B8D61}" type="datetimeFigureOut">
              <a:rPr lang="en-US" smtClean="0"/>
              <a:pPr/>
              <a:t>11/27/2014</a:t>
            </a:fld>
            <a:endParaRPr lang="en-US"/>
          </a:p>
        </p:txBody>
      </p:sp>
      <p:sp>
        <p:nvSpPr>
          <p:cNvPr id="22" name="Slide Number Placeholder 21"/>
          <p:cNvSpPr>
            <a:spLocks noGrp="1"/>
          </p:cNvSpPr>
          <p:nvPr>
            <p:ph type="sldNum" sz="quarter" idx="15"/>
          </p:nvPr>
        </p:nvSpPr>
        <p:spPr/>
        <p:txBody>
          <a:bodyPr rtlCol="0"/>
          <a:lstStyle/>
          <a:p>
            <a:fld id="{91CAFBD2-92DB-4598-B699-9A18E7108925}"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FD584CBD-68D2-4C5C-BF0E-512ADC9B8D61}" type="datetimeFigureOut">
              <a:rPr lang="en-US" smtClean="0"/>
              <a:pPr/>
              <a:t>11/27/2014</a:t>
            </a:fld>
            <a:endParaRPr lang="en-US"/>
          </a:p>
        </p:txBody>
      </p:sp>
      <p:sp>
        <p:nvSpPr>
          <p:cNvPr id="18" name="Slide Number Placeholder 17"/>
          <p:cNvSpPr>
            <a:spLocks noGrp="1"/>
          </p:cNvSpPr>
          <p:nvPr>
            <p:ph type="sldNum" sz="quarter" idx="11"/>
          </p:nvPr>
        </p:nvSpPr>
        <p:spPr/>
        <p:txBody>
          <a:bodyPr rtlCol="0"/>
          <a:lstStyle/>
          <a:p>
            <a:fld id="{91CAFBD2-92DB-4598-B699-9A18E7108925}"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D584CBD-68D2-4C5C-BF0E-512ADC9B8D61}" type="datetimeFigureOut">
              <a:rPr lang="en-US" smtClean="0"/>
              <a:pPr/>
              <a:t>11/27/2014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AFBD2-92DB-4598-B699-9A18E710892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D584CBD-68D2-4C5C-BF0E-512ADC9B8D61}" type="datetimeFigureOut">
              <a:rPr lang="en-US" smtClean="0"/>
              <a:pPr/>
              <a:t>11/27/2014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AFBD2-92DB-4598-B699-9A18E710892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FD584CBD-68D2-4C5C-BF0E-512ADC9B8D61}" type="datetimeFigureOut">
              <a:rPr lang="en-US" smtClean="0"/>
              <a:pPr/>
              <a:t>11/27/2014</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91CAFBD2-92DB-4598-B699-9A18E710892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8200" y="457200"/>
            <a:ext cx="6891630" cy="923330"/>
          </a:xfrm>
          <a:prstGeom prst="rect">
            <a:avLst/>
          </a:prstGeom>
          <a:noFill/>
        </p:spPr>
        <p:txBody>
          <a:bodyPr wrap="none" rtlCol="0">
            <a:spAutoFit/>
          </a:bodyPr>
          <a:lstStyle/>
          <a:p>
            <a:r>
              <a:rPr lang="en-US" smtClean="0"/>
              <a:t>PENGKABELAN</a:t>
            </a:r>
          </a:p>
          <a:p>
            <a:endParaRPr lang="en-US"/>
          </a:p>
          <a:p>
            <a:r>
              <a:rPr lang="en-US" smtClean="0"/>
              <a:t>Fungsi kabel adalah sebagai media transmisi data dalam jaringan</a:t>
            </a:r>
            <a:endParaRPr lang="en-US"/>
          </a:p>
        </p:txBody>
      </p:sp>
      <p:sp>
        <p:nvSpPr>
          <p:cNvPr id="5" name="TextBox 4"/>
          <p:cNvSpPr txBox="1"/>
          <p:nvPr/>
        </p:nvSpPr>
        <p:spPr>
          <a:xfrm>
            <a:off x="2133600" y="2057400"/>
            <a:ext cx="2313454" cy="1477328"/>
          </a:xfrm>
          <a:prstGeom prst="rect">
            <a:avLst/>
          </a:prstGeom>
          <a:noFill/>
        </p:spPr>
        <p:txBody>
          <a:bodyPr wrap="none" rtlCol="0">
            <a:spAutoFit/>
          </a:bodyPr>
          <a:lstStyle/>
          <a:p>
            <a:r>
              <a:rPr lang="en-US" smtClean="0"/>
              <a:t>JENIS KABEL </a:t>
            </a:r>
          </a:p>
          <a:p>
            <a:endParaRPr lang="en-US"/>
          </a:p>
          <a:p>
            <a:pPr marL="342900" indent="-342900">
              <a:buAutoNum type="arabicPeriod"/>
            </a:pPr>
            <a:r>
              <a:rPr lang="en-US" smtClean="0"/>
              <a:t>Kabel Coaxial</a:t>
            </a:r>
          </a:p>
          <a:p>
            <a:pPr marL="342900" indent="-342900">
              <a:buAutoNum type="arabicPeriod"/>
            </a:pPr>
            <a:r>
              <a:rPr lang="en-US" smtClean="0"/>
              <a:t>Kabel Twist</a:t>
            </a:r>
          </a:p>
          <a:p>
            <a:pPr marL="342900" indent="-342900">
              <a:buAutoNum type="arabicPeriod"/>
            </a:pPr>
            <a:r>
              <a:rPr lang="en-US" smtClean="0"/>
              <a:t>Kabel Fiber Optic</a:t>
            </a: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457200"/>
            <a:ext cx="2240742" cy="369332"/>
          </a:xfrm>
          <a:prstGeom prst="rect">
            <a:avLst/>
          </a:prstGeom>
          <a:noFill/>
        </p:spPr>
        <p:txBody>
          <a:bodyPr wrap="none" rtlCol="0">
            <a:spAutoFit/>
          </a:bodyPr>
          <a:lstStyle/>
          <a:p>
            <a:r>
              <a:rPr lang="en-US" smtClean="0"/>
              <a:t>1. KABEL COAXIAL</a:t>
            </a:r>
            <a:endParaRPr lang="en-US"/>
          </a:p>
        </p:txBody>
      </p:sp>
      <p:sp>
        <p:nvSpPr>
          <p:cNvPr id="5" name="TextBox 4"/>
          <p:cNvSpPr txBox="1"/>
          <p:nvPr/>
        </p:nvSpPr>
        <p:spPr>
          <a:xfrm>
            <a:off x="381000" y="1066800"/>
            <a:ext cx="6635150" cy="1200329"/>
          </a:xfrm>
          <a:prstGeom prst="rect">
            <a:avLst/>
          </a:prstGeom>
          <a:noFill/>
        </p:spPr>
        <p:txBody>
          <a:bodyPr wrap="none" rtlCol="0">
            <a:spAutoFit/>
          </a:bodyPr>
          <a:lstStyle/>
          <a:p>
            <a:r>
              <a:rPr lang="en-US" smtClean="0"/>
              <a:t>Kabel yang terdiri dari serabut alumunium dan batang tembaga</a:t>
            </a:r>
          </a:p>
          <a:p>
            <a:r>
              <a:rPr lang="en-US" smtClean="0"/>
              <a:t>Umum di gunakan dalam topologi BUS.</a:t>
            </a:r>
          </a:p>
          <a:p>
            <a:r>
              <a:rPr lang="en-US" smtClean="0"/>
              <a:t>Dan sering juga di gunakan untuk kabel parabola.</a:t>
            </a:r>
          </a:p>
          <a:p>
            <a:r>
              <a:rPr lang="en-US" smtClean="0"/>
              <a:t>Mampu mentransfer data 10 Mbps dengan jarak 500 M.</a:t>
            </a:r>
            <a:endParaRPr lang="en-US"/>
          </a:p>
        </p:txBody>
      </p:sp>
      <p:sp>
        <p:nvSpPr>
          <p:cNvPr id="6" name="TextBox 5"/>
          <p:cNvSpPr txBox="1"/>
          <p:nvPr/>
        </p:nvSpPr>
        <p:spPr>
          <a:xfrm>
            <a:off x="533400" y="5638800"/>
            <a:ext cx="6224781" cy="923330"/>
          </a:xfrm>
          <a:prstGeom prst="rect">
            <a:avLst/>
          </a:prstGeom>
          <a:noFill/>
        </p:spPr>
        <p:txBody>
          <a:bodyPr wrap="none" rtlCol="0">
            <a:spAutoFit/>
          </a:bodyPr>
          <a:lstStyle/>
          <a:p>
            <a:pPr marL="342900" indent="-342900">
              <a:buAutoNum type="alphaUcPeriod"/>
            </a:pPr>
            <a:r>
              <a:rPr lang="en-US" smtClean="0"/>
              <a:t>KABEL THICK  COAXIAL ( Kabel gemuk / besar )</a:t>
            </a:r>
          </a:p>
          <a:p>
            <a:pPr marL="342900" indent="-342900"/>
            <a:r>
              <a:rPr lang="en-US"/>
              <a:t>	</a:t>
            </a:r>
            <a:r>
              <a:rPr lang="en-US" smtClean="0"/>
              <a:t>berdiameter 12 mm dengan kode IEEE 802.3 10BASE5</a:t>
            </a:r>
          </a:p>
          <a:p>
            <a:pPr marL="342900" indent="-342900"/>
            <a:r>
              <a:rPr lang="en-US"/>
              <a:t>	</a:t>
            </a:r>
          </a:p>
        </p:txBody>
      </p:sp>
      <p:pic>
        <p:nvPicPr>
          <p:cNvPr id="7" name="Picture 6" descr="0-RG6.jpg"/>
          <p:cNvPicPr>
            <a:picLocks noChangeAspect="1"/>
          </p:cNvPicPr>
          <p:nvPr/>
        </p:nvPicPr>
        <p:blipFill>
          <a:blip r:embed="rId2" cstate="print"/>
          <a:stretch>
            <a:fillRect/>
          </a:stretch>
        </p:blipFill>
        <p:spPr>
          <a:xfrm>
            <a:off x="4724400" y="2743200"/>
            <a:ext cx="3429000" cy="2571750"/>
          </a:xfrm>
          <a:prstGeom prst="rect">
            <a:avLst/>
          </a:prstGeom>
        </p:spPr>
      </p:pic>
      <p:pic>
        <p:nvPicPr>
          <p:cNvPr id="8" name="Picture 7" descr="coaxcable.jpg"/>
          <p:cNvPicPr>
            <a:picLocks noChangeAspect="1"/>
          </p:cNvPicPr>
          <p:nvPr/>
        </p:nvPicPr>
        <p:blipFill>
          <a:blip r:embed="rId3" cstate="print"/>
          <a:stretch>
            <a:fillRect/>
          </a:stretch>
        </p:blipFill>
        <p:spPr>
          <a:xfrm>
            <a:off x="457200" y="2971800"/>
            <a:ext cx="3810000" cy="228600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57200" y="304800"/>
            <a:ext cx="6224781" cy="923330"/>
          </a:xfrm>
          <a:prstGeom prst="rect">
            <a:avLst/>
          </a:prstGeom>
          <a:noFill/>
        </p:spPr>
        <p:txBody>
          <a:bodyPr wrap="none" rtlCol="0">
            <a:spAutoFit/>
          </a:bodyPr>
          <a:lstStyle/>
          <a:p>
            <a:pPr marL="342900" indent="-342900"/>
            <a:r>
              <a:rPr lang="en-US" smtClean="0"/>
              <a:t>B.   KABEL THIN  COAXIAL ( Kabel kurus/ kecil )</a:t>
            </a:r>
          </a:p>
          <a:p>
            <a:pPr marL="342900" indent="-342900"/>
            <a:r>
              <a:rPr lang="en-US"/>
              <a:t>	</a:t>
            </a:r>
            <a:r>
              <a:rPr lang="en-US" smtClean="0"/>
              <a:t>berdiameter 5 mm dengan kode IEEE 802.3 10BASE2</a:t>
            </a:r>
          </a:p>
          <a:p>
            <a:pPr marL="342900" indent="-342900"/>
            <a:r>
              <a:rPr lang="en-US"/>
              <a:t>	</a:t>
            </a:r>
          </a:p>
        </p:txBody>
      </p:sp>
      <p:sp>
        <p:nvSpPr>
          <p:cNvPr id="10" name="TextBox 9"/>
          <p:cNvSpPr txBox="1"/>
          <p:nvPr/>
        </p:nvSpPr>
        <p:spPr>
          <a:xfrm>
            <a:off x="381000" y="1524000"/>
            <a:ext cx="7176067" cy="646331"/>
          </a:xfrm>
          <a:prstGeom prst="rect">
            <a:avLst/>
          </a:prstGeom>
          <a:noFill/>
        </p:spPr>
        <p:txBody>
          <a:bodyPr wrap="none" rtlCol="0">
            <a:spAutoFit/>
          </a:bodyPr>
          <a:lstStyle/>
          <a:p>
            <a:pPr marL="342900" indent="-342900"/>
            <a:r>
              <a:rPr lang="en-US" smtClean="0"/>
              <a:t>Kabel coaxial dipasang menggunakan connector  BNC T, I , +  dan L</a:t>
            </a:r>
          </a:p>
          <a:p>
            <a:pPr marL="342900" indent="-342900"/>
            <a:r>
              <a:rPr lang="en-US"/>
              <a:t>	</a:t>
            </a:r>
          </a:p>
        </p:txBody>
      </p:sp>
      <p:pic>
        <p:nvPicPr>
          <p:cNvPr id="11" name="Picture 10" descr="200-155 BNC T ADPATER BIG.jpg"/>
          <p:cNvPicPr>
            <a:picLocks noChangeAspect="1"/>
          </p:cNvPicPr>
          <p:nvPr/>
        </p:nvPicPr>
        <p:blipFill>
          <a:blip r:embed="rId2" cstate="print"/>
          <a:stretch>
            <a:fillRect/>
          </a:stretch>
        </p:blipFill>
        <p:spPr>
          <a:xfrm>
            <a:off x="0" y="2895600"/>
            <a:ext cx="2390775" cy="2390775"/>
          </a:xfrm>
          <a:prstGeom prst="rect">
            <a:avLst/>
          </a:prstGeom>
        </p:spPr>
      </p:pic>
      <p:pic>
        <p:nvPicPr>
          <p:cNvPr id="12" name="Picture 11" descr="bnc-cable-connector-i1.jpg"/>
          <p:cNvPicPr>
            <a:picLocks noChangeAspect="1"/>
          </p:cNvPicPr>
          <p:nvPr/>
        </p:nvPicPr>
        <p:blipFill>
          <a:blip r:embed="rId3" cstate="print"/>
          <a:stretch>
            <a:fillRect/>
          </a:stretch>
        </p:blipFill>
        <p:spPr>
          <a:xfrm>
            <a:off x="2590800" y="2133600"/>
            <a:ext cx="3454086" cy="4365892"/>
          </a:xfrm>
          <a:prstGeom prst="rect">
            <a:avLst/>
          </a:prstGeom>
        </p:spPr>
      </p:pic>
      <p:pic>
        <p:nvPicPr>
          <p:cNvPr id="13" name="Picture 12" descr="url.jpeg"/>
          <p:cNvPicPr>
            <a:picLocks noChangeAspect="1"/>
          </p:cNvPicPr>
          <p:nvPr/>
        </p:nvPicPr>
        <p:blipFill>
          <a:blip r:embed="rId4" cstate="print"/>
          <a:stretch>
            <a:fillRect/>
          </a:stretch>
        </p:blipFill>
        <p:spPr>
          <a:xfrm>
            <a:off x="6096000" y="3276600"/>
            <a:ext cx="2590800" cy="213741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304800"/>
            <a:ext cx="7849328" cy="3416320"/>
          </a:xfrm>
          <a:prstGeom prst="rect">
            <a:avLst/>
          </a:prstGeom>
          <a:noFill/>
        </p:spPr>
        <p:txBody>
          <a:bodyPr wrap="none" rtlCol="0">
            <a:spAutoFit/>
          </a:bodyPr>
          <a:lstStyle/>
          <a:p>
            <a:pPr marL="342900" indent="-342900">
              <a:buAutoNum type="arabicPeriod" startAt="2"/>
            </a:pPr>
            <a:r>
              <a:rPr lang="en-US" smtClean="0"/>
              <a:t>KABEL TWIST</a:t>
            </a:r>
          </a:p>
          <a:p>
            <a:pPr marL="342900" indent="-342900"/>
            <a:r>
              <a:rPr lang="en-US"/>
              <a:t>	</a:t>
            </a:r>
            <a:r>
              <a:rPr lang="en-US" smtClean="0"/>
              <a:t>Kabel yang terdiri dari  4 pasang kabel yang saling melilit</a:t>
            </a:r>
          </a:p>
          <a:p>
            <a:pPr marL="342900" indent="-342900"/>
            <a:r>
              <a:rPr lang="en-US"/>
              <a:t>	</a:t>
            </a:r>
            <a:r>
              <a:rPr lang="en-US" smtClean="0"/>
              <a:t>dan umum digunakan dalam topologi Star.</a:t>
            </a:r>
          </a:p>
          <a:p>
            <a:pPr marL="342900" indent="-342900"/>
            <a:r>
              <a:rPr lang="en-US"/>
              <a:t>	</a:t>
            </a:r>
            <a:r>
              <a:rPr lang="en-US" smtClean="0"/>
              <a:t>Kode kabel twist adalah “10 Base T” .</a:t>
            </a:r>
          </a:p>
          <a:p>
            <a:pPr marL="342900" indent="-342900"/>
            <a:endParaRPr lang="en-US"/>
          </a:p>
          <a:p>
            <a:pPr marL="342900" indent="-342900"/>
            <a:r>
              <a:rPr lang="en-US" smtClean="0"/>
              <a:t>Saat ini kabel yang umum digunakan adalah tipe CAT 5 dan CAT 5e.</a:t>
            </a:r>
          </a:p>
          <a:p>
            <a:pPr marL="342900" indent="-342900"/>
            <a:r>
              <a:rPr lang="en-US" smtClean="0"/>
              <a:t>CAT 5 mampu mentransfer data 100 Mbps dan CAT 5e mampu 1000 Mbps</a:t>
            </a:r>
          </a:p>
          <a:p>
            <a:pPr marL="342900" indent="-342900"/>
            <a:r>
              <a:rPr lang="en-US" smtClean="0"/>
              <a:t>Atau Gigabit</a:t>
            </a:r>
          </a:p>
          <a:p>
            <a:pPr marL="342900" indent="-342900"/>
            <a:r>
              <a:rPr lang="en-US" smtClean="0"/>
              <a:t>Kabel twist di hubungkan menggunakan konektor RJ-45</a:t>
            </a:r>
          </a:p>
          <a:p>
            <a:pPr marL="342900" indent="-342900"/>
            <a:endParaRPr lang="en-US" smtClean="0"/>
          </a:p>
          <a:p>
            <a:pPr marL="342900" indent="-342900"/>
            <a:r>
              <a:rPr lang="en-US"/>
              <a:t>	</a:t>
            </a:r>
            <a:endParaRPr lang="en-US" smtClean="0"/>
          </a:p>
          <a:p>
            <a:endParaRPr lang="en-US"/>
          </a:p>
        </p:txBody>
      </p:sp>
      <p:pic>
        <p:nvPicPr>
          <p:cNvPr id="5" name="Picture 4" descr="stp4-c6-solid-ind.jpg"/>
          <p:cNvPicPr>
            <a:picLocks noChangeAspect="1"/>
          </p:cNvPicPr>
          <p:nvPr/>
        </p:nvPicPr>
        <p:blipFill>
          <a:blip r:embed="rId2" cstate="print"/>
          <a:stretch>
            <a:fillRect/>
          </a:stretch>
        </p:blipFill>
        <p:spPr>
          <a:xfrm>
            <a:off x="381000" y="3352800"/>
            <a:ext cx="5181600" cy="3220564"/>
          </a:xfrm>
          <a:prstGeom prst="rect">
            <a:avLst/>
          </a:prstGeom>
        </p:spPr>
      </p:pic>
      <p:pic>
        <p:nvPicPr>
          <p:cNvPr id="6" name="Picture 5" descr="UTP_cable.jpg"/>
          <p:cNvPicPr>
            <a:picLocks noChangeAspect="1"/>
          </p:cNvPicPr>
          <p:nvPr/>
        </p:nvPicPr>
        <p:blipFill>
          <a:blip r:embed="rId3" cstate="print"/>
          <a:stretch>
            <a:fillRect/>
          </a:stretch>
        </p:blipFill>
        <p:spPr>
          <a:xfrm>
            <a:off x="5105400" y="3962400"/>
            <a:ext cx="3082697" cy="2514600"/>
          </a:xfrm>
          <a:prstGeom prst="rect">
            <a:avLst/>
          </a:prstGeom>
        </p:spPr>
      </p:pic>
      <p:pic>
        <p:nvPicPr>
          <p:cNvPr id="7" name="Picture 6" descr="MODULAR-CONNECTOR-RJ45-4netconnex__42951_zoom.jpg"/>
          <p:cNvPicPr>
            <a:picLocks noChangeAspect="1"/>
          </p:cNvPicPr>
          <p:nvPr/>
        </p:nvPicPr>
        <p:blipFill>
          <a:blip r:embed="rId4" cstate="print"/>
          <a:stretch>
            <a:fillRect/>
          </a:stretch>
        </p:blipFill>
        <p:spPr>
          <a:xfrm>
            <a:off x="6248400" y="2590800"/>
            <a:ext cx="2549236" cy="175260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9600" y="685800"/>
            <a:ext cx="5502340" cy="646331"/>
          </a:xfrm>
          <a:prstGeom prst="rect">
            <a:avLst/>
          </a:prstGeom>
          <a:noFill/>
        </p:spPr>
        <p:txBody>
          <a:bodyPr wrap="none" rtlCol="0">
            <a:spAutoFit/>
          </a:bodyPr>
          <a:lstStyle/>
          <a:p>
            <a:pPr marL="342900" indent="-342900">
              <a:buAutoNum type="alphaUcPeriod"/>
            </a:pPr>
            <a:r>
              <a:rPr lang="en-US" smtClean="0"/>
              <a:t>SHIELDED TWIST PAIR ( STP )</a:t>
            </a:r>
          </a:p>
          <a:p>
            <a:pPr marL="342900" indent="-342900"/>
            <a:r>
              <a:rPr lang="en-US"/>
              <a:t>	</a:t>
            </a:r>
            <a:r>
              <a:rPr lang="en-US" smtClean="0"/>
              <a:t>Yaitu kabel yang memiliki selubung pembungkus</a:t>
            </a:r>
            <a:endParaRPr lang="en-US"/>
          </a:p>
        </p:txBody>
      </p:sp>
      <p:pic>
        <p:nvPicPr>
          <p:cNvPr id="5" name="Picture 4" descr="stp4-c6-solid-ind.jpg"/>
          <p:cNvPicPr>
            <a:picLocks noChangeAspect="1"/>
          </p:cNvPicPr>
          <p:nvPr/>
        </p:nvPicPr>
        <p:blipFill>
          <a:blip r:embed="rId2" cstate="print"/>
          <a:stretch>
            <a:fillRect/>
          </a:stretch>
        </p:blipFill>
        <p:spPr>
          <a:xfrm>
            <a:off x="1143000" y="2362200"/>
            <a:ext cx="6620346" cy="41148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9600" y="685800"/>
            <a:ext cx="6053773" cy="646331"/>
          </a:xfrm>
          <a:prstGeom prst="rect">
            <a:avLst/>
          </a:prstGeom>
          <a:noFill/>
        </p:spPr>
        <p:txBody>
          <a:bodyPr wrap="none" rtlCol="0">
            <a:spAutoFit/>
          </a:bodyPr>
          <a:lstStyle/>
          <a:p>
            <a:pPr marL="342900" indent="-342900"/>
            <a:r>
              <a:rPr lang="en-US" smtClean="0"/>
              <a:t>B.  UNSHIELDED TWIST PAIR ( UTP )</a:t>
            </a:r>
          </a:p>
          <a:p>
            <a:pPr marL="342900" indent="-342900"/>
            <a:r>
              <a:rPr lang="en-US"/>
              <a:t>	</a:t>
            </a:r>
            <a:r>
              <a:rPr lang="en-US" smtClean="0"/>
              <a:t>Yaitu kabel yang tidak memiliki selubung pembungkus</a:t>
            </a:r>
            <a:endParaRPr lang="en-US"/>
          </a:p>
        </p:txBody>
      </p:sp>
      <p:pic>
        <p:nvPicPr>
          <p:cNvPr id="6" name="Picture 5" descr="UTP_cable.jpg"/>
          <p:cNvPicPr>
            <a:picLocks noChangeAspect="1"/>
          </p:cNvPicPr>
          <p:nvPr/>
        </p:nvPicPr>
        <p:blipFill>
          <a:blip r:embed="rId2" cstate="print"/>
          <a:stretch>
            <a:fillRect/>
          </a:stretch>
        </p:blipFill>
        <p:spPr>
          <a:xfrm>
            <a:off x="1600200" y="2057399"/>
            <a:ext cx="5181600" cy="4226705"/>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ethernet-cable-wiring-diagram-straight_lg.gif"/>
          <p:cNvPicPr>
            <a:picLocks noChangeAspect="1"/>
          </p:cNvPicPr>
          <p:nvPr/>
        </p:nvPicPr>
        <p:blipFill>
          <a:blip r:embed="rId2" cstate="print"/>
          <a:stretch>
            <a:fillRect/>
          </a:stretch>
        </p:blipFill>
        <p:spPr>
          <a:xfrm>
            <a:off x="762000" y="2438400"/>
            <a:ext cx="7620000" cy="4019550"/>
          </a:xfrm>
          <a:prstGeom prst="rect">
            <a:avLst/>
          </a:prstGeom>
        </p:spPr>
      </p:pic>
      <p:sp>
        <p:nvSpPr>
          <p:cNvPr id="3" name="TextBox 2"/>
          <p:cNvSpPr txBox="1"/>
          <p:nvPr/>
        </p:nvSpPr>
        <p:spPr>
          <a:xfrm>
            <a:off x="457200" y="304800"/>
            <a:ext cx="2634183" cy="1754326"/>
          </a:xfrm>
          <a:prstGeom prst="rect">
            <a:avLst/>
          </a:prstGeom>
          <a:noFill/>
        </p:spPr>
        <p:txBody>
          <a:bodyPr wrap="none" rtlCol="0">
            <a:spAutoFit/>
          </a:bodyPr>
          <a:lstStyle/>
          <a:p>
            <a:r>
              <a:rPr lang="en-US" smtClean="0"/>
              <a:t>Warna pada kabel Twist</a:t>
            </a:r>
          </a:p>
          <a:p>
            <a:endParaRPr lang="en-US" smtClean="0"/>
          </a:p>
          <a:p>
            <a:r>
              <a:rPr lang="en-US" smtClean="0"/>
              <a:t>Orange – Putih Orange</a:t>
            </a:r>
          </a:p>
          <a:p>
            <a:r>
              <a:rPr lang="en-US" smtClean="0"/>
              <a:t>Hijau – Putih Hijau</a:t>
            </a:r>
          </a:p>
          <a:p>
            <a:r>
              <a:rPr lang="en-US" smtClean="0"/>
              <a:t>Biru – Putih Biru</a:t>
            </a:r>
          </a:p>
          <a:p>
            <a:r>
              <a:rPr lang="en-US" smtClean="0"/>
              <a:t>Coklat – Putih Coklat</a:t>
            </a:r>
            <a:endParaRPr lang="en-US"/>
          </a:p>
        </p:txBody>
      </p:sp>
      <p:sp>
        <p:nvSpPr>
          <p:cNvPr id="4" name="TextBox 3"/>
          <p:cNvSpPr txBox="1"/>
          <p:nvPr/>
        </p:nvSpPr>
        <p:spPr>
          <a:xfrm>
            <a:off x="3505200" y="685800"/>
            <a:ext cx="4450257" cy="1077218"/>
          </a:xfrm>
          <a:prstGeom prst="rect">
            <a:avLst/>
          </a:prstGeom>
          <a:noFill/>
        </p:spPr>
        <p:txBody>
          <a:bodyPr wrap="none" rtlCol="0">
            <a:spAutoFit/>
          </a:bodyPr>
          <a:lstStyle/>
          <a:p>
            <a:endParaRPr lang="en-US" sz="3200" smtClean="0"/>
          </a:p>
          <a:p>
            <a:r>
              <a:rPr lang="en-US" sz="3200" smtClean="0"/>
              <a:t>O.PO.H.PH.B.PB.C.PC</a:t>
            </a:r>
            <a:endParaRPr lang="en-US" sz="32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533400"/>
            <a:ext cx="3390736" cy="369332"/>
          </a:xfrm>
          <a:prstGeom prst="rect">
            <a:avLst/>
          </a:prstGeom>
          <a:noFill/>
        </p:spPr>
        <p:txBody>
          <a:bodyPr wrap="none" rtlCol="0">
            <a:spAutoFit/>
          </a:bodyPr>
          <a:lstStyle/>
          <a:p>
            <a:r>
              <a:rPr lang="en-US" smtClean="0"/>
              <a:t>PEMASANGAN KABEL TWIST</a:t>
            </a:r>
            <a:endParaRPr lang="en-US"/>
          </a:p>
        </p:txBody>
      </p:sp>
      <p:sp>
        <p:nvSpPr>
          <p:cNvPr id="5" name="TextBox 4"/>
          <p:cNvSpPr txBox="1"/>
          <p:nvPr/>
        </p:nvSpPr>
        <p:spPr>
          <a:xfrm>
            <a:off x="457200" y="1371600"/>
            <a:ext cx="7327647" cy="923330"/>
          </a:xfrm>
          <a:prstGeom prst="rect">
            <a:avLst/>
          </a:prstGeom>
          <a:noFill/>
        </p:spPr>
        <p:txBody>
          <a:bodyPr wrap="none" rtlCol="0">
            <a:spAutoFit/>
          </a:bodyPr>
          <a:lstStyle/>
          <a:p>
            <a:r>
              <a:rPr lang="en-US" smtClean="0"/>
              <a:t>1. MODE STRAIGHT ( Kabel Lurus )</a:t>
            </a:r>
          </a:p>
          <a:p>
            <a:endParaRPr lang="en-US" smtClean="0"/>
          </a:p>
          <a:p>
            <a:r>
              <a:rPr lang="en-US" smtClean="0"/>
              <a:t>Di gunakan jika ingin menghubungan komputer dengan Switch / HUB</a:t>
            </a:r>
            <a:endParaRPr lang="en-US"/>
          </a:p>
        </p:txBody>
      </p:sp>
      <p:pic>
        <p:nvPicPr>
          <p:cNvPr id="8" name="Picture 7" descr="RJ45.gif"/>
          <p:cNvPicPr>
            <a:picLocks noChangeAspect="1"/>
          </p:cNvPicPr>
          <p:nvPr/>
        </p:nvPicPr>
        <p:blipFill>
          <a:blip r:embed="rId2" cstate="print"/>
          <a:stretch>
            <a:fillRect/>
          </a:stretch>
        </p:blipFill>
        <p:spPr>
          <a:xfrm>
            <a:off x="2971800" y="2286000"/>
            <a:ext cx="4733883" cy="4419600"/>
          </a:xfrm>
          <a:prstGeom prst="rect">
            <a:avLst/>
          </a:prstGeom>
        </p:spPr>
      </p:pic>
      <p:sp>
        <p:nvSpPr>
          <p:cNvPr id="9" name="TextBox 8"/>
          <p:cNvSpPr txBox="1"/>
          <p:nvPr/>
        </p:nvSpPr>
        <p:spPr>
          <a:xfrm>
            <a:off x="554297" y="2819400"/>
            <a:ext cx="628698" cy="3046988"/>
          </a:xfrm>
          <a:prstGeom prst="rect">
            <a:avLst/>
          </a:prstGeom>
          <a:noFill/>
        </p:spPr>
        <p:txBody>
          <a:bodyPr wrap="none" rtlCol="0">
            <a:spAutoFit/>
          </a:bodyPr>
          <a:lstStyle/>
          <a:p>
            <a:pPr algn="ctr"/>
            <a:r>
              <a:rPr lang="en-US" sz="2400" smtClean="0"/>
              <a:t>PO</a:t>
            </a:r>
          </a:p>
          <a:p>
            <a:pPr algn="ctr"/>
            <a:r>
              <a:rPr lang="en-US" sz="2400" smtClean="0"/>
              <a:t>O</a:t>
            </a:r>
          </a:p>
          <a:p>
            <a:pPr algn="ctr"/>
            <a:r>
              <a:rPr lang="en-US" sz="2400" smtClean="0"/>
              <a:t>PH</a:t>
            </a:r>
          </a:p>
          <a:p>
            <a:pPr algn="ctr"/>
            <a:r>
              <a:rPr lang="en-US" sz="2400" smtClean="0"/>
              <a:t>B</a:t>
            </a:r>
          </a:p>
          <a:p>
            <a:pPr algn="ctr"/>
            <a:r>
              <a:rPr lang="en-US" sz="2400" smtClean="0"/>
              <a:t>PB</a:t>
            </a:r>
          </a:p>
          <a:p>
            <a:pPr algn="ctr"/>
            <a:r>
              <a:rPr lang="en-US" sz="2400" smtClean="0"/>
              <a:t>H</a:t>
            </a:r>
          </a:p>
          <a:p>
            <a:pPr algn="ctr"/>
            <a:r>
              <a:rPr lang="en-US" sz="2400" smtClean="0"/>
              <a:t>PC</a:t>
            </a:r>
          </a:p>
          <a:p>
            <a:pPr algn="ctr"/>
            <a:r>
              <a:rPr lang="en-US" sz="2400" smtClean="0"/>
              <a:t>C</a:t>
            </a:r>
            <a:endParaRPr lang="en-US" sz="2400"/>
          </a:p>
        </p:txBody>
      </p:sp>
      <p:sp>
        <p:nvSpPr>
          <p:cNvPr id="10" name="TextBox 9"/>
          <p:cNvSpPr txBox="1"/>
          <p:nvPr/>
        </p:nvSpPr>
        <p:spPr>
          <a:xfrm>
            <a:off x="1600200" y="2819400"/>
            <a:ext cx="628698" cy="3046988"/>
          </a:xfrm>
          <a:prstGeom prst="rect">
            <a:avLst/>
          </a:prstGeom>
          <a:noFill/>
        </p:spPr>
        <p:txBody>
          <a:bodyPr wrap="none" rtlCol="0">
            <a:spAutoFit/>
          </a:bodyPr>
          <a:lstStyle/>
          <a:p>
            <a:pPr algn="ctr"/>
            <a:r>
              <a:rPr lang="en-US" sz="2400" smtClean="0"/>
              <a:t>PO</a:t>
            </a:r>
          </a:p>
          <a:p>
            <a:pPr algn="ctr"/>
            <a:r>
              <a:rPr lang="en-US" sz="2400" smtClean="0"/>
              <a:t>O</a:t>
            </a:r>
          </a:p>
          <a:p>
            <a:pPr algn="ctr"/>
            <a:r>
              <a:rPr lang="en-US" sz="2400" smtClean="0"/>
              <a:t>PH</a:t>
            </a:r>
          </a:p>
          <a:p>
            <a:pPr algn="ctr"/>
            <a:r>
              <a:rPr lang="en-US" sz="2400" smtClean="0"/>
              <a:t>B</a:t>
            </a:r>
          </a:p>
          <a:p>
            <a:pPr algn="ctr"/>
            <a:r>
              <a:rPr lang="en-US" sz="2400" smtClean="0"/>
              <a:t>PB</a:t>
            </a:r>
          </a:p>
          <a:p>
            <a:pPr algn="ctr"/>
            <a:r>
              <a:rPr lang="en-US" sz="2400" smtClean="0"/>
              <a:t>H</a:t>
            </a:r>
          </a:p>
          <a:p>
            <a:pPr algn="ctr"/>
            <a:r>
              <a:rPr lang="en-US" sz="2400" smtClean="0"/>
              <a:t>PC</a:t>
            </a:r>
          </a:p>
          <a:p>
            <a:pPr algn="ctr"/>
            <a:r>
              <a:rPr lang="en-US" sz="2400" smtClean="0"/>
              <a:t>C</a:t>
            </a:r>
            <a:endParaRPr lang="en-US" sz="2400"/>
          </a:p>
        </p:txBody>
      </p:sp>
      <p:sp>
        <p:nvSpPr>
          <p:cNvPr id="11" name="TextBox 10"/>
          <p:cNvSpPr txBox="1"/>
          <p:nvPr/>
        </p:nvSpPr>
        <p:spPr>
          <a:xfrm>
            <a:off x="1143000" y="2819400"/>
            <a:ext cx="492443" cy="3046988"/>
          </a:xfrm>
          <a:prstGeom prst="rect">
            <a:avLst/>
          </a:prstGeom>
          <a:noFill/>
        </p:spPr>
        <p:txBody>
          <a:bodyPr wrap="none" rtlCol="0">
            <a:spAutoFit/>
          </a:bodyPr>
          <a:lstStyle/>
          <a:p>
            <a:pPr algn="ctr"/>
            <a:r>
              <a:rPr lang="en-US" sz="2400" smtClean="0"/>
              <a:t>---</a:t>
            </a:r>
          </a:p>
          <a:p>
            <a:pPr algn="ctr"/>
            <a:r>
              <a:rPr lang="en-US" sz="2400" smtClean="0"/>
              <a:t>---</a:t>
            </a:r>
          </a:p>
          <a:p>
            <a:pPr algn="ctr"/>
            <a:r>
              <a:rPr lang="en-US" sz="2400" smtClean="0"/>
              <a:t>---</a:t>
            </a:r>
          </a:p>
          <a:p>
            <a:pPr algn="ctr"/>
            <a:r>
              <a:rPr lang="en-US" sz="2400" smtClean="0"/>
              <a:t>---</a:t>
            </a:r>
          </a:p>
          <a:p>
            <a:pPr algn="ctr"/>
            <a:r>
              <a:rPr lang="en-US" sz="2400" smtClean="0"/>
              <a:t>---</a:t>
            </a:r>
          </a:p>
          <a:p>
            <a:pPr algn="ctr"/>
            <a:r>
              <a:rPr lang="en-US" sz="2400" smtClean="0"/>
              <a:t>---</a:t>
            </a:r>
          </a:p>
          <a:p>
            <a:pPr algn="ctr"/>
            <a:r>
              <a:rPr lang="en-US" sz="2400" smtClean="0"/>
              <a:t>---</a:t>
            </a:r>
          </a:p>
          <a:p>
            <a:pPr algn="ctr"/>
            <a:r>
              <a:rPr lang="en-US" sz="2400" smtClean="0"/>
              <a:t>---</a:t>
            </a:r>
            <a:endParaRPr lang="en-US" sz="240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533400"/>
            <a:ext cx="3390736" cy="369332"/>
          </a:xfrm>
          <a:prstGeom prst="rect">
            <a:avLst/>
          </a:prstGeom>
          <a:noFill/>
        </p:spPr>
        <p:txBody>
          <a:bodyPr wrap="none" rtlCol="0">
            <a:spAutoFit/>
          </a:bodyPr>
          <a:lstStyle/>
          <a:p>
            <a:r>
              <a:rPr lang="en-US" smtClean="0"/>
              <a:t>PEMASANGAN KABEL TWIST</a:t>
            </a:r>
            <a:endParaRPr lang="en-US"/>
          </a:p>
        </p:txBody>
      </p:sp>
      <p:sp>
        <p:nvSpPr>
          <p:cNvPr id="5" name="TextBox 4"/>
          <p:cNvSpPr txBox="1"/>
          <p:nvPr/>
        </p:nvSpPr>
        <p:spPr>
          <a:xfrm>
            <a:off x="457200" y="1371600"/>
            <a:ext cx="7443063" cy="1200329"/>
          </a:xfrm>
          <a:prstGeom prst="rect">
            <a:avLst/>
          </a:prstGeom>
          <a:noFill/>
        </p:spPr>
        <p:txBody>
          <a:bodyPr wrap="none" rtlCol="0">
            <a:spAutoFit/>
          </a:bodyPr>
          <a:lstStyle/>
          <a:p>
            <a:r>
              <a:rPr lang="en-US" smtClean="0"/>
              <a:t>2. MODE CROSSOVER ( Kabel SILANG )</a:t>
            </a:r>
          </a:p>
          <a:p>
            <a:endParaRPr lang="en-US" smtClean="0"/>
          </a:p>
          <a:p>
            <a:r>
              <a:rPr lang="en-US" smtClean="0"/>
              <a:t>Di gunakan jika ingin menghubungan komputer dengan  komputer atau</a:t>
            </a:r>
          </a:p>
          <a:p>
            <a:r>
              <a:rPr lang="en-US" smtClean="0"/>
              <a:t>Switch / HUB dengan Switch / HUB</a:t>
            </a:r>
            <a:endParaRPr lang="en-US"/>
          </a:p>
        </p:txBody>
      </p:sp>
      <p:sp>
        <p:nvSpPr>
          <p:cNvPr id="9" name="TextBox 8"/>
          <p:cNvSpPr txBox="1"/>
          <p:nvPr/>
        </p:nvSpPr>
        <p:spPr>
          <a:xfrm>
            <a:off x="554297" y="2819400"/>
            <a:ext cx="628698" cy="3046988"/>
          </a:xfrm>
          <a:prstGeom prst="rect">
            <a:avLst/>
          </a:prstGeom>
          <a:noFill/>
        </p:spPr>
        <p:txBody>
          <a:bodyPr wrap="none" rtlCol="0">
            <a:spAutoFit/>
          </a:bodyPr>
          <a:lstStyle/>
          <a:p>
            <a:pPr algn="ctr"/>
            <a:r>
              <a:rPr lang="en-US" sz="2400" smtClean="0"/>
              <a:t>PO</a:t>
            </a:r>
          </a:p>
          <a:p>
            <a:pPr algn="ctr"/>
            <a:r>
              <a:rPr lang="en-US" sz="2400" smtClean="0"/>
              <a:t>O</a:t>
            </a:r>
          </a:p>
          <a:p>
            <a:pPr algn="ctr"/>
            <a:r>
              <a:rPr lang="en-US" sz="2400" smtClean="0"/>
              <a:t>PH</a:t>
            </a:r>
          </a:p>
          <a:p>
            <a:pPr algn="ctr"/>
            <a:r>
              <a:rPr lang="en-US" sz="2400" smtClean="0"/>
              <a:t>B</a:t>
            </a:r>
          </a:p>
          <a:p>
            <a:pPr algn="ctr"/>
            <a:r>
              <a:rPr lang="en-US" sz="2400" smtClean="0"/>
              <a:t>PB</a:t>
            </a:r>
          </a:p>
          <a:p>
            <a:pPr algn="ctr"/>
            <a:r>
              <a:rPr lang="en-US" sz="2400" smtClean="0"/>
              <a:t>H</a:t>
            </a:r>
          </a:p>
          <a:p>
            <a:pPr algn="ctr"/>
            <a:r>
              <a:rPr lang="en-US" sz="2400" smtClean="0"/>
              <a:t>PC</a:t>
            </a:r>
          </a:p>
          <a:p>
            <a:pPr algn="ctr"/>
            <a:r>
              <a:rPr lang="en-US" sz="2400" smtClean="0"/>
              <a:t>C</a:t>
            </a:r>
            <a:endParaRPr lang="en-US" sz="2400"/>
          </a:p>
        </p:txBody>
      </p:sp>
      <p:sp>
        <p:nvSpPr>
          <p:cNvPr id="10" name="TextBox 9"/>
          <p:cNvSpPr txBox="1"/>
          <p:nvPr/>
        </p:nvSpPr>
        <p:spPr>
          <a:xfrm>
            <a:off x="2819400" y="2896612"/>
            <a:ext cx="628698" cy="3046988"/>
          </a:xfrm>
          <a:prstGeom prst="rect">
            <a:avLst/>
          </a:prstGeom>
          <a:noFill/>
        </p:spPr>
        <p:txBody>
          <a:bodyPr wrap="none" rtlCol="0">
            <a:spAutoFit/>
          </a:bodyPr>
          <a:lstStyle/>
          <a:p>
            <a:pPr algn="ctr"/>
            <a:r>
              <a:rPr lang="en-US" sz="2400" smtClean="0"/>
              <a:t>PH</a:t>
            </a:r>
          </a:p>
          <a:p>
            <a:pPr algn="ctr"/>
            <a:r>
              <a:rPr lang="en-US" sz="2400" smtClean="0"/>
              <a:t>H</a:t>
            </a:r>
          </a:p>
          <a:p>
            <a:pPr algn="ctr"/>
            <a:r>
              <a:rPr lang="en-US" sz="2400" smtClean="0"/>
              <a:t>PO</a:t>
            </a:r>
          </a:p>
          <a:p>
            <a:pPr algn="ctr"/>
            <a:r>
              <a:rPr lang="en-US" sz="2400" smtClean="0"/>
              <a:t>B</a:t>
            </a:r>
          </a:p>
          <a:p>
            <a:pPr algn="ctr"/>
            <a:r>
              <a:rPr lang="en-US" sz="2400" smtClean="0"/>
              <a:t>PB</a:t>
            </a:r>
          </a:p>
          <a:p>
            <a:pPr algn="ctr"/>
            <a:r>
              <a:rPr lang="en-US" sz="2400" smtClean="0"/>
              <a:t>O</a:t>
            </a:r>
          </a:p>
          <a:p>
            <a:pPr algn="ctr"/>
            <a:r>
              <a:rPr lang="en-US" sz="2400" smtClean="0"/>
              <a:t>PC</a:t>
            </a:r>
          </a:p>
          <a:p>
            <a:pPr algn="ctr"/>
            <a:r>
              <a:rPr lang="en-US" sz="2400" smtClean="0"/>
              <a:t>C</a:t>
            </a:r>
            <a:endParaRPr lang="en-US" sz="2400"/>
          </a:p>
        </p:txBody>
      </p:sp>
      <p:cxnSp>
        <p:nvCxnSpPr>
          <p:cNvPr id="13" name="Straight Connector 12"/>
          <p:cNvCxnSpPr/>
          <p:nvPr/>
        </p:nvCxnSpPr>
        <p:spPr>
          <a:xfrm>
            <a:off x="1219200" y="3048000"/>
            <a:ext cx="1447800" cy="762000"/>
          </a:xfrm>
          <a:prstGeom prst="line">
            <a:avLst/>
          </a:prstGeom>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a:xfrm>
            <a:off x="1219200" y="3429000"/>
            <a:ext cx="1600200" cy="1447800"/>
          </a:xfrm>
          <a:prstGeom prst="line">
            <a:avLst/>
          </a:prstGeom>
        </p:spPr>
        <p:style>
          <a:lnRef idx="3">
            <a:schemeClr val="dk1"/>
          </a:lnRef>
          <a:fillRef idx="0">
            <a:schemeClr val="dk1"/>
          </a:fillRef>
          <a:effectRef idx="2">
            <a:schemeClr val="dk1"/>
          </a:effectRef>
          <a:fontRef idx="minor">
            <a:schemeClr val="tx1"/>
          </a:fontRef>
        </p:style>
      </p:cxnSp>
      <p:cxnSp>
        <p:nvCxnSpPr>
          <p:cNvPr id="17" name="Straight Connector 16"/>
          <p:cNvCxnSpPr/>
          <p:nvPr/>
        </p:nvCxnSpPr>
        <p:spPr>
          <a:xfrm flipV="1">
            <a:off x="1219200" y="3124200"/>
            <a:ext cx="1524000" cy="685800"/>
          </a:xfrm>
          <a:prstGeom prst="line">
            <a:avLst/>
          </a:prstGeom>
        </p:spPr>
        <p:style>
          <a:lnRef idx="3">
            <a:schemeClr val="dk1"/>
          </a:lnRef>
          <a:fillRef idx="0">
            <a:schemeClr val="dk1"/>
          </a:fillRef>
          <a:effectRef idx="2">
            <a:schemeClr val="dk1"/>
          </a:effectRef>
          <a:fontRef idx="minor">
            <a:schemeClr val="tx1"/>
          </a:fontRef>
        </p:style>
      </p:cxnSp>
      <p:cxnSp>
        <p:nvCxnSpPr>
          <p:cNvPr id="19" name="Straight Connector 18"/>
          <p:cNvCxnSpPr/>
          <p:nvPr/>
        </p:nvCxnSpPr>
        <p:spPr>
          <a:xfrm>
            <a:off x="1219200" y="4191000"/>
            <a:ext cx="1676400" cy="0"/>
          </a:xfrm>
          <a:prstGeom prst="line">
            <a:avLst/>
          </a:prstGeom>
        </p:spPr>
        <p:style>
          <a:lnRef idx="3">
            <a:schemeClr val="dk1"/>
          </a:lnRef>
          <a:fillRef idx="0">
            <a:schemeClr val="dk1"/>
          </a:fillRef>
          <a:effectRef idx="2">
            <a:schemeClr val="dk1"/>
          </a:effectRef>
          <a:fontRef idx="minor">
            <a:schemeClr val="tx1"/>
          </a:fontRef>
        </p:style>
      </p:cxnSp>
      <p:cxnSp>
        <p:nvCxnSpPr>
          <p:cNvPr id="22" name="Straight Connector 21"/>
          <p:cNvCxnSpPr/>
          <p:nvPr/>
        </p:nvCxnSpPr>
        <p:spPr>
          <a:xfrm>
            <a:off x="1219200" y="4572000"/>
            <a:ext cx="1676400"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p:cNvCxnSpPr/>
          <p:nvPr/>
        </p:nvCxnSpPr>
        <p:spPr>
          <a:xfrm flipV="1">
            <a:off x="1066800" y="3505200"/>
            <a:ext cx="1752600" cy="137160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p:cNvCxnSpPr/>
          <p:nvPr/>
        </p:nvCxnSpPr>
        <p:spPr>
          <a:xfrm>
            <a:off x="1143000" y="5257800"/>
            <a:ext cx="1676400"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p:cNvCxnSpPr/>
          <p:nvPr/>
        </p:nvCxnSpPr>
        <p:spPr>
          <a:xfrm>
            <a:off x="1143000" y="5638800"/>
            <a:ext cx="1676400" cy="0"/>
          </a:xfrm>
          <a:prstGeom prst="line">
            <a:avLst/>
          </a:prstGeom>
        </p:spPr>
        <p:style>
          <a:lnRef idx="3">
            <a:schemeClr val="dk1"/>
          </a:lnRef>
          <a:fillRef idx="0">
            <a:schemeClr val="dk1"/>
          </a:fillRef>
          <a:effectRef idx="2">
            <a:schemeClr val="dk1"/>
          </a:effectRef>
          <a:fontRef idx="minor">
            <a:schemeClr val="tx1"/>
          </a:fontRef>
        </p:style>
      </p:cxnSp>
      <p:sp>
        <p:nvSpPr>
          <p:cNvPr id="27" name="TextBox 26"/>
          <p:cNvSpPr txBox="1"/>
          <p:nvPr/>
        </p:nvSpPr>
        <p:spPr>
          <a:xfrm>
            <a:off x="3810000" y="3048000"/>
            <a:ext cx="4275529" cy="400110"/>
          </a:xfrm>
          <a:prstGeom prst="rect">
            <a:avLst/>
          </a:prstGeom>
          <a:noFill/>
        </p:spPr>
        <p:txBody>
          <a:bodyPr wrap="none" rtlCol="0">
            <a:spAutoFit/>
          </a:bodyPr>
          <a:lstStyle/>
          <a:p>
            <a:r>
              <a:rPr lang="en-US" sz="2000" smtClean="0"/>
              <a:t>1-3 , 2-6, 3-1, 4-4, 5-5, 6-2, 7-7, 8-8 </a:t>
            </a:r>
            <a:endParaRPr lang="en-US" sz="2000"/>
          </a:p>
        </p:txBody>
      </p:sp>
      <p:pic>
        <p:nvPicPr>
          <p:cNvPr id="28" name="Picture 27" descr="crossover.jpg"/>
          <p:cNvPicPr>
            <a:picLocks noChangeAspect="1"/>
          </p:cNvPicPr>
          <p:nvPr/>
        </p:nvPicPr>
        <p:blipFill>
          <a:blip r:embed="rId2" cstate="print"/>
          <a:stretch>
            <a:fillRect/>
          </a:stretch>
        </p:blipFill>
        <p:spPr>
          <a:xfrm>
            <a:off x="3733800" y="3733800"/>
            <a:ext cx="4511577" cy="2133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533400"/>
            <a:ext cx="2689582" cy="369332"/>
          </a:xfrm>
          <a:prstGeom prst="rect">
            <a:avLst/>
          </a:prstGeom>
          <a:noFill/>
        </p:spPr>
        <p:txBody>
          <a:bodyPr wrap="none" rtlCol="0">
            <a:spAutoFit/>
          </a:bodyPr>
          <a:lstStyle/>
          <a:p>
            <a:r>
              <a:rPr lang="en-US" smtClean="0"/>
              <a:t>3. KABEL FIBER OPTIC</a:t>
            </a:r>
            <a:endParaRPr lang="en-US"/>
          </a:p>
        </p:txBody>
      </p:sp>
      <p:sp>
        <p:nvSpPr>
          <p:cNvPr id="5" name="TextBox 4"/>
          <p:cNvSpPr txBox="1"/>
          <p:nvPr/>
        </p:nvSpPr>
        <p:spPr>
          <a:xfrm>
            <a:off x="381000" y="1143000"/>
            <a:ext cx="8458200" cy="3139321"/>
          </a:xfrm>
          <a:prstGeom prst="rect">
            <a:avLst/>
          </a:prstGeom>
          <a:noFill/>
        </p:spPr>
        <p:txBody>
          <a:bodyPr wrap="square" rtlCol="0">
            <a:spAutoFit/>
          </a:bodyPr>
          <a:lstStyle/>
          <a:p>
            <a:r>
              <a:rPr lang="en-US" smtClean="0"/>
              <a:t>adalah sebuah Teknologi kabel yang menggunakan benang (serat) kaca atau plastik) mengirimkan data. Kabel </a:t>
            </a:r>
            <a:r>
              <a:rPr lang="en-US" b="1" smtClean="0"/>
              <a:t>Fiber optic </a:t>
            </a:r>
            <a:r>
              <a:rPr lang="en-US" smtClean="0"/>
              <a:t>terdiri dari seikat benang kaca, yang masing-masing mampu mentransmisi pesan modulasi ke gelombang cahaya. serat  kaca  biasanya memiliki diameter sekitar 120 mikrometer dengan yang digunakan untuk mentransmisikan sinyal cahaya dari suatu tempat ke tempat lain hingga jarak 50km tanpa menggunakan repeater.</a:t>
            </a:r>
          </a:p>
          <a:p>
            <a:endParaRPr lang="en-US" smtClean="0"/>
          </a:p>
          <a:p>
            <a:r>
              <a:rPr lang="en-US" smtClean="0"/>
              <a:t>Ada dua jenis Kabel Fiber Optic:</a:t>
            </a:r>
          </a:p>
          <a:p>
            <a:r>
              <a:rPr lang="en-US" smtClean="0"/>
              <a:t>single-mode</a:t>
            </a:r>
          </a:p>
          <a:p>
            <a:r>
              <a:rPr lang="en-US" smtClean="0"/>
              <a:t>multimode.</a:t>
            </a:r>
          </a:p>
          <a:p>
            <a:endParaRPr lang="en-US"/>
          </a:p>
        </p:txBody>
      </p:sp>
      <p:pic>
        <p:nvPicPr>
          <p:cNvPr id="6" name="Picture 5" descr="fiber.jpg"/>
          <p:cNvPicPr>
            <a:picLocks noChangeAspect="1"/>
          </p:cNvPicPr>
          <p:nvPr/>
        </p:nvPicPr>
        <p:blipFill>
          <a:blip r:embed="rId2" cstate="print"/>
          <a:stretch>
            <a:fillRect/>
          </a:stretch>
        </p:blipFill>
        <p:spPr>
          <a:xfrm>
            <a:off x="3352800" y="3314700"/>
            <a:ext cx="3543300" cy="3543300"/>
          </a:xfrm>
          <a:prstGeom prst="rect">
            <a:avLst/>
          </a:prstGeom>
        </p:spPr>
      </p:pic>
      <p:pic>
        <p:nvPicPr>
          <p:cNvPr id="7" name="Picture 6" descr="top-5-myths-about-google3.jpg"/>
          <p:cNvPicPr>
            <a:picLocks noChangeAspect="1"/>
          </p:cNvPicPr>
          <p:nvPr/>
        </p:nvPicPr>
        <p:blipFill>
          <a:blip r:embed="rId3" cstate="print"/>
          <a:stretch>
            <a:fillRect/>
          </a:stretch>
        </p:blipFill>
        <p:spPr>
          <a:xfrm>
            <a:off x="6781800" y="5181600"/>
            <a:ext cx="1905000" cy="1390650"/>
          </a:xfrm>
          <a:prstGeom prst="rect">
            <a:avLst/>
          </a:prstGeom>
        </p:spPr>
      </p:pic>
      <p:pic>
        <p:nvPicPr>
          <p:cNvPr id="8" name="Picture 7" descr="types-of-fiber-optic-cables.jpg"/>
          <p:cNvPicPr>
            <a:picLocks noChangeAspect="1"/>
          </p:cNvPicPr>
          <p:nvPr/>
        </p:nvPicPr>
        <p:blipFill>
          <a:blip r:embed="rId4" cstate="print"/>
          <a:stretch>
            <a:fillRect/>
          </a:stretch>
        </p:blipFill>
        <p:spPr>
          <a:xfrm>
            <a:off x="381000" y="4495800"/>
            <a:ext cx="3065500" cy="2042095"/>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304800"/>
            <a:ext cx="8458200" cy="1754326"/>
          </a:xfrm>
          <a:prstGeom prst="rect">
            <a:avLst/>
          </a:prstGeom>
          <a:noFill/>
        </p:spPr>
        <p:txBody>
          <a:bodyPr wrap="square" rtlCol="0">
            <a:spAutoFit/>
          </a:bodyPr>
          <a:lstStyle/>
          <a:p>
            <a:r>
              <a:rPr lang="en-US" b="1" i="1" smtClean="0"/>
              <a:t>Kabel Fiber optik multimode</a:t>
            </a:r>
            <a:r>
              <a:rPr lang="en-US" smtClean="0"/>
              <a:t> </a:t>
            </a:r>
          </a:p>
          <a:p>
            <a:r>
              <a:rPr lang="en-US" smtClean="0"/>
              <a:t>adalah tipe yang digunakan untuk tujuan komersial. inti lebih besar dari serat single-mode memungkinkan ratusan modus cahaya tersebar melalui serat secara bersamaan. Selain itu diameter multimode memiliki serat  inti  lebih besar (diameter 0.0025 inch atau 62.5 micron) dan berfungsi mengirimkan sinar laser inframerah (panjang gelombang 850-1300 nm)</a:t>
            </a:r>
            <a:endParaRPr lang="en-US"/>
          </a:p>
        </p:txBody>
      </p:sp>
      <p:sp>
        <p:nvSpPr>
          <p:cNvPr id="5" name="TextBox 4"/>
          <p:cNvSpPr txBox="1"/>
          <p:nvPr/>
        </p:nvSpPr>
        <p:spPr>
          <a:xfrm>
            <a:off x="304800" y="2438400"/>
            <a:ext cx="8305800" cy="1477328"/>
          </a:xfrm>
          <a:prstGeom prst="rect">
            <a:avLst/>
          </a:prstGeom>
          <a:noFill/>
        </p:spPr>
        <p:txBody>
          <a:bodyPr wrap="square" rtlCol="0">
            <a:spAutoFit/>
          </a:bodyPr>
          <a:lstStyle/>
          <a:p>
            <a:r>
              <a:rPr lang="en-US" b="1" i="1" smtClean="0"/>
              <a:t>Kabel Fiber optik  Single mode</a:t>
            </a:r>
            <a:r>
              <a:rPr lang="en-US" smtClean="0"/>
              <a:t> </a:t>
            </a:r>
          </a:p>
          <a:p>
            <a:r>
              <a:rPr lang="en-US" smtClean="0"/>
              <a:t>memiliki  inti yang lebih kecil (berdiameter 0.00035 inch atau 9 micron) dan berfungsi mengirimkan sinar laser inframerah (panjang gelombang 1300-1550 nm) yang memungkinkan hanya satu mode menyebarkan cahaya  melalui inti pada suatu waktu.</a:t>
            </a: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609600"/>
            <a:ext cx="8382000" cy="2862322"/>
          </a:xfrm>
          <a:prstGeom prst="rect">
            <a:avLst/>
          </a:prstGeom>
          <a:noFill/>
        </p:spPr>
        <p:txBody>
          <a:bodyPr wrap="square" rtlCol="0">
            <a:spAutoFit/>
          </a:bodyPr>
          <a:lstStyle/>
          <a:p>
            <a:r>
              <a:rPr lang="en-US" b="1" smtClean="0"/>
              <a:t>Kelebihan  Fiber Optik</a:t>
            </a:r>
          </a:p>
          <a:p>
            <a:r>
              <a:rPr lang="en-US" smtClean="0"/>
              <a:t>Ada beberapa </a:t>
            </a:r>
            <a:r>
              <a:rPr lang="en-US" b="1" smtClean="0"/>
              <a:t>kelebihan Fiber optik</a:t>
            </a:r>
            <a:r>
              <a:rPr lang="en-US" smtClean="0"/>
              <a:t> antara lain:</a:t>
            </a:r>
          </a:p>
          <a:p>
            <a:pPr>
              <a:buFontTx/>
              <a:buChar char="-"/>
            </a:pPr>
            <a:r>
              <a:rPr lang="en-US" smtClean="0"/>
              <a:t>Kapasitas (bandwidth) yang besar dalam mentransmisi informasi  hingga - - </a:t>
            </a:r>
          </a:p>
          <a:p>
            <a:r>
              <a:rPr lang="en-US" smtClean="0"/>
              <a:t>   mencapai beberapa gigabit/detik.</a:t>
            </a:r>
          </a:p>
          <a:p>
            <a:r>
              <a:rPr lang="en-US" smtClean="0"/>
              <a:t>- Sinyal degradasi /penurunan lebih kecil,</a:t>
            </a:r>
          </a:p>
          <a:p>
            <a:r>
              <a:rPr lang="en-US" smtClean="0"/>
              <a:t>- Tidak terpengaruh pada gelombang elektromagnetik</a:t>
            </a:r>
          </a:p>
          <a:p>
            <a:r>
              <a:rPr lang="en-US" smtClean="0"/>
              <a:t>- Ukurannya kecil, ringan, Lebih tipis dan Fleksibel.: </a:t>
            </a:r>
          </a:p>
          <a:p>
            <a:r>
              <a:rPr lang="en-US" smtClean="0"/>
              <a:t>- Mempunyai diameter yang lebih kecil daripada kabel tembaga</a:t>
            </a:r>
          </a:p>
          <a:p>
            <a:r>
              <a:rPr lang="en-US" smtClean="0"/>
              <a:t>- Serat optik aman, Tidak mudah terbakar : tidak mengalirkan listrik.</a:t>
            </a:r>
          </a:p>
          <a:p>
            <a:endParaRPr lang="en-US"/>
          </a:p>
        </p:txBody>
      </p:sp>
      <p:sp>
        <p:nvSpPr>
          <p:cNvPr id="6" name="TextBox 5"/>
          <p:cNvSpPr txBox="1"/>
          <p:nvPr/>
        </p:nvSpPr>
        <p:spPr>
          <a:xfrm>
            <a:off x="381000" y="3886200"/>
            <a:ext cx="8077200" cy="923330"/>
          </a:xfrm>
          <a:prstGeom prst="rect">
            <a:avLst/>
          </a:prstGeom>
          <a:noFill/>
        </p:spPr>
        <p:txBody>
          <a:bodyPr wrap="square" rtlCol="0">
            <a:spAutoFit/>
          </a:bodyPr>
          <a:lstStyle/>
          <a:p>
            <a:r>
              <a:rPr lang="en-US" b="1" smtClean="0"/>
              <a:t>Kekurangan Fiber Optic</a:t>
            </a:r>
          </a:p>
          <a:p>
            <a:pPr>
              <a:buFontTx/>
              <a:buChar char="-"/>
            </a:pPr>
            <a:r>
              <a:rPr lang="en-US" smtClean="0"/>
              <a:t>  Harga mahal</a:t>
            </a:r>
          </a:p>
          <a:p>
            <a:pPr>
              <a:buFontTx/>
              <a:buChar char="-"/>
            </a:pPr>
            <a:r>
              <a:rPr lang="en-US" smtClean="0"/>
              <a:t>  Penyambungannya lebih rumit</a:t>
            </a:r>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J45.gif"/>
          <p:cNvPicPr>
            <a:picLocks noChangeAspect="1"/>
          </p:cNvPicPr>
          <p:nvPr/>
        </p:nvPicPr>
        <p:blipFill>
          <a:blip r:embed="rId2" cstate="print"/>
          <a:stretch>
            <a:fillRect/>
          </a:stretch>
        </p:blipFill>
        <p:spPr>
          <a:xfrm>
            <a:off x="6400800" y="1371600"/>
            <a:ext cx="2743200" cy="2561079"/>
          </a:xfrm>
          <a:prstGeom prst="rect">
            <a:avLst/>
          </a:prstGeom>
        </p:spPr>
      </p:pic>
      <p:pic>
        <p:nvPicPr>
          <p:cNvPr id="5" name="Picture 4" descr="RJ45.gif"/>
          <p:cNvPicPr>
            <a:picLocks noChangeAspect="1"/>
          </p:cNvPicPr>
          <p:nvPr/>
        </p:nvPicPr>
        <p:blipFill>
          <a:blip r:embed="rId2" cstate="print"/>
          <a:stretch>
            <a:fillRect/>
          </a:stretch>
        </p:blipFill>
        <p:spPr>
          <a:xfrm>
            <a:off x="0" y="1371600"/>
            <a:ext cx="2743200" cy="2561079"/>
          </a:xfrm>
          <a:prstGeom prst="rect">
            <a:avLst/>
          </a:prstGeom>
        </p:spPr>
      </p:pic>
      <p:sp>
        <p:nvSpPr>
          <p:cNvPr id="6" name="Block Arc 5"/>
          <p:cNvSpPr/>
          <p:nvPr/>
        </p:nvSpPr>
        <p:spPr>
          <a:xfrm rot="10800000">
            <a:off x="1143000" y="1524000"/>
            <a:ext cx="7315200" cy="4953000"/>
          </a:xfrm>
          <a:prstGeom prst="blockArc">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solidFill>
                <a:schemeClr val="tx1"/>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254</TotalTime>
  <Words>273</Words>
  <Application>Microsoft Office PowerPoint</Application>
  <PresentationFormat>On-screen Show (4:3)</PresentationFormat>
  <Paragraphs>116</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Oriel</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lab</dc:creator>
  <cp:lastModifiedBy>lab</cp:lastModifiedBy>
  <cp:revision>12</cp:revision>
  <dcterms:created xsi:type="dcterms:W3CDTF">2014-11-19T05:14:00Z</dcterms:created>
  <dcterms:modified xsi:type="dcterms:W3CDTF">2014-11-27T01:34:01Z</dcterms:modified>
</cp:coreProperties>
</file>