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76" autoAdjust="0"/>
  </p:normalViewPr>
  <p:slideViewPr>
    <p:cSldViewPr>
      <p:cViewPr>
        <p:scale>
          <a:sx n="70" d="100"/>
          <a:sy n="70" d="100"/>
        </p:scale>
        <p:origin x="-726" y="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3BD42C-AEEA-47AE-8C83-D608AFE66B76}" type="datetimeFigureOut">
              <a:rPr lang="en-US" smtClean="0"/>
              <a:pPr/>
              <a:t>9/3/2014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3B71F25-5902-44F4-921D-D1553AB3943D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Eropa" TargetMode="External"/><Relationship Id="rId7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33987" y="404664"/>
            <a:ext cx="60224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Protocol </a:t>
            </a:r>
            <a:r>
              <a:rPr lang="en-US" sz="5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Jaringan</a:t>
            </a:r>
            <a:endParaRPr lang="en-U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412776"/>
            <a:ext cx="87849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Protokol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sebuah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aturan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atau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standar</a:t>
            </a:r>
            <a:r>
              <a:rPr lang="en-US" i="1" dirty="0" smtClean="0">
                <a:solidFill>
                  <a:srgbClr val="FFFF00"/>
                </a:solidFill>
              </a:rPr>
              <a:t> yang </a:t>
            </a:r>
            <a:r>
              <a:rPr lang="en-US" i="1" dirty="0" err="1" smtClean="0">
                <a:solidFill>
                  <a:srgbClr val="FFFF00"/>
                </a:solidFill>
              </a:rPr>
              <a:t>mengatur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atau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mengijinkan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terjadinya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hubungan</a:t>
            </a:r>
            <a:r>
              <a:rPr lang="en-US" i="1" dirty="0" smtClean="0">
                <a:solidFill>
                  <a:srgbClr val="FFFF00"/>
                </a:solidFill>
              </a:rPr>
              <a:t>, </a:t>
            </a:r>
            <a:r>
              <a:rPr lang="en-US" i="1" dirty="0" err="1" smtClean="0">
                <a:solidFill>
                  <a:srgbClr val="FFFF00"/>
                </a:solidFill>
              </a:rPr>
              <a:t>komunikasi</a:t>
            </a:r>
            <a:r>
              <a:rPr lang="en-US" i="1" dirty="0" smtClean="0">
                <a:solidFill>
                  <a:srgbClr val="FFFF00"/>
                </a:solidFill>
              </a:rPr>
              <a:t>, </a:t>
            </a:r>
            <a:r>
              <a:rPr lang="en-US" i="1" dirty="0" err="1" smtClean="0">
                <a:solidFill>
                  <a:srgbClr val="FFFF00"/>
                </a:solidFill>
              </a:rPr>
              <a:t>dan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perpindahan</a:t>
            </a:r>
            <a:r>
              <a:rPr lang="en-US" i="1" dirty="0" smtClean="0">
                <a:solidFill>
                  <a:srgbClr val="FFFF00"/>
                </a:solidFill>
              </a:rPr>
              <a:t> data </a:t>
            </a:r>
            <a:r>
              <a:rPr lang="en-US" i="1" dirty="0" err="1" smtClean="0">
                <a:solidFill>
                  <a:srgbClr val="FFFF00"/>
                </a:solidFill>
              </a:rPr>
              <a:t>antara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dua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atau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lebih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titik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komputer</a:t>
            </a:r>
            <a:r>
              <a:rPr lang="en-US" dirty="0" smtClean="0"/>
              <a:t>. </a:t>
            </a:r>
            <a:r>
              <a:rPr lang="en-US" dirty="0" err="1" smtClean="0"/>
              <a:t>Protokol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diterapkan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perangkat</a:t>
            </a:r>
            <a:r>
              <a:rPr lang="en-US" dirty="0" smtClean="0"/>
              <a:t> </a:t>
            </a:r>
            <a:r>
              <a:rPr lang="en-US" dirty="0" err="1" smtClean="0"/>
              <a:t>keras</a:t>
            </a:r>
            <a:r>
              <a:rPr lang="en-US" dirty="0" smtClean="0"/>
              <a:t>, </a:t>
            </a:r>
            <a:r>
              <a:rPr lang="en-US" dirty="0" err="1" smtClean="0"/>
              <a:t>perangkat</a:t>
            </a:r>
            <a:r>
              <a:rPr lang="en-US" dirty="0" smtClean="0"/>
              <a:t> </a:t>
            </a:r>
            <a:r>
              <a:rPr lang="en-US" dirty="0" err="1" smtClean="0"/>
              <a:t>lunak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kombinasi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keduanya</a:t>
            </a:r>
            <a:r>
              <a:rPr lang="en-US" dirty="0" smtClean="0"/>
              <a:t>.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tingkatan</a:t>
            </a:r>
            <a:r>
              <a:rPr lang="en-US" dirty="0" smtClean="0"/>
              <a:t> yang </a:t>
            </a:r>
            <a:r>
              <a:rPr lang="en-US" dirty="0" err="1" smtClean="0"/>
              <a:t>terendah</a:t>
            </a:r>
            <a:r>
              <a:rPr lang="en-US" dirty="0" smtClean="0"/>
              <a:t>, </a:t>
            </a:r>
            <a:r>
              <a:rPr lang="en-US" dirty="0" err="1" smtClean="0"/>
              <a:t>protokol</a:t>
            </a:r>
            <a:r>
              <a:rPr lang="en-US" dirty="0" smtClean="0"/>
              <a:t> </a:t>
            </a:r>
            <a:r>
              <a:rPr lang="en-US" dirty="0" err="1" smtClean="0"/>
              <a:t>mendefinisikan</a:t>
            </a:r>
            <a:r>
              <a:rPr lang="en-US" dirty="0" smtClean="0"/>
              <a:t> </a:t>
            </a:r>
            <a:r>
              <a:rPr lang="en-US" dirty="0" err="1" smtClean="0"/>
              <a:t>koneksi</a:t>
            </a:r>
            <a:r>
              <a:rPr lang="en-US" dirty="0" smtClean="0"/>
              <a:t> </a:t>
            </a:r>
            <a:r>
              <a:rPr lang="en-US" dirty="0" err="1" smtClean="0"/>
              <a:t>perangkat</a:t>
            </a:r>
            <a:r>
              <a:rPr lang="en-US" dirty="0" smtClean="0"/>
              <a:t> </a:t>
            </a:r>
            <a:r>
              <a:rPr lang="en-US" dirty="0" err="1" smtClean="0"/>
              <a:t>keras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6" name="Picture 5" descr="obama-vp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4419600"/>
            <a:ext cx="2414588" cy="2072363"/>
          </a:xfrm>
          <a:prstGeom prst="rect">
            <a:avLst/>
          </a:prstGeom>
        </p:spPr>
      </p:pic>
      <p:pic>
        <p:nvPicPr>
          <p:cNvPr id="9" name="Picture 8" descr="p01-hs-jokowi---le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400" y="4419600"/>
            <a:ext cx="2362200" cy="2031492"/>
          </a:xfrm>
          <a:prstGeom prst="rect">
            <a:avLst/>
          </a:prstGeom>
        </p:spPr>
      </p:pic>
      <p:sp>
        <p:nvSpPr>
          <p:cNvPr id="10" name="Rectangular Callout 9"/>
          <p:cNvSpPr/>
          <p:nvPr/>
        </p:nvSpPr>
        <p:spPr>
          <a:xfrm>
            <a:off x="2057400" y="3048000"/>
            <a:ext cx="2057400" cy="1143000"/>
          </a:xfrm>
          <a:prstGeom prst="wedgeRect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How  are U </a:t>
            </a:r>
          </a:p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Jokowi</a:t>
            </a:r>
            <a:r>
              <a:rPr lang="en-US" dirty="0" smtClean="0">
                <a:solidFill>
                  <a:schemeClr val="bg1"/>
                </a:solidFill>
              </a:rPr>
              <a:t>  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Oval Callout 10"/>
          <p:cNvSpPr/>
          <p:nvPr/>
        </p:nvSpPr>
        <p:spPr>
          <a:xfrm>
            <a:off x="5943600" y="2971800"/>
            <a:ext cx="1447800" cy="1219200"/>
          </a:xfrm>
          <a:prstGeom prst="wedgeEllipse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chemeClr val="bg1"/>
                </a:solidFill>
              </a:rPr>
              <a:t>???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4452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emenangan-Barack-Obama-Joko-Widodo-dinilai-serupa-talkmen.com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2590800"/>
            <a:ext cx="6146800" cy="2974258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1828800" y="1066800"/>
            <a:ext cx="2590800" cy="1219200"/>
          </a:xfrm>
          <a:prstGeom prst="wedgeRoundRect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Wk </a:t>
            </a:r>
            <a:r>
              <a:rPr lang="en-US" sz="2800" dirty="0" err="1" smtClean="0">
                <a:solidFill>
                  <a:schemeClr val="bg1"/>
                </a:solidFill>
              </a:rPr>
              <a:t>wkwk</a:t>
            </a:r>
            <a:r>
              <a:rPr lang="en-US" sz="2800" dirty="0" smtClean="0">
                <a:solidFill>
                  <a:schemeClr val="bg1"/>
                </a:solidFill>
              </a:rPr>
              <a:t>…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It’s OK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5410200" y="1066800"/>
            <a:ext cx="2590800" cy="1219200"/>
          </a:xfrm>
          <a:prstGeom prst="wedgeRoundRect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He..he..he.</a:t>
            </a:r>
          </a:p>
          <a:p>
            <a:pPr algn="ctr"/>
            <a:r>
              <a:rPr lang="en-US" sz="2800" dirty="0" err="1" smtClean="0">
                <a:solidFill>
                  <a:schemeClr val="bg1"/>
                </a:solidFill>
              </a:rPr>
              <a:t>Aku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ra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popo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358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obama-vp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2133600"/>
            <a:ext cx="2414588" cy="2072363"/>
          </a:xfrm>
          <a:prstGeom prst="rect">
            <a:avLst/>
          </a:prstGeom>
        </p:spPr>
      </p:pic>
      <p:pic>
        <p:nvPicPr>
          <p:cNvPr id="4" name="Picture 3" descr="p01-hs-jokowi---le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0" y="2133600"/>
            <a:ext cx="2362200" cy="2031492"/>
          </a:xfrm>
          <a:prstGeom prst="rect">
            <a:avLst/>
          </a:prstGeom>
        </p:spPr>
      </p:pic>
      <p:pic>
        <p:nvPicPr>
          <p:cNvPr id="6" name="Picture 5" descr="frog-spea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657600" y="3352800"/>
            <a:ext cx="1905000" cy="2419350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>
          <a:xfrm>
            <a:off x="533400" y="685800"/>
            <a:ext cx="2057400" cy="1143000"/>
          </a:xfrm>
          <a:prstGeom prst="wedgeRect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How  are U </a:t>
            </a:r>
          </a:p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Jokowi</a:t>
            </a:r>
            <a:r>
              <a:rPr lang="en-US" dirty="0" smtClean="0">
                <a:solidFill>
                  <a:schemeClr val="bg1"/>
                </a:solidFill>
              </a:rPr>
              <a:t>  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Rectangular Callout 7"/>
          <p:cNvSpPr/>
          <p:nvPr/>
        </p:nvSpPr>
        <p:spPr>
          <a:xfrm>
            <a:off x="6781800" y="685800"/>
            <a:ext cx="2057400" cy="1143000"/>
          </a:xfrm>
          <a:prstGeom prst="wedgeRect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Apik-apik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ae</a:t>
            </a:r>
            <a:endParaRPr lang="en-US" dirty="0" smtClean="0">
              <a:solidFill>
                <a:schemeClr val="bg1"/>
              </a:solidFill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Mas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Obama</a:t>
            </a:r>
            <a:r>
              <a:rPr lang="en-US" dirty="0" smtClean="0">
                <a:solidFill>
                  <a:schemeClr val="bg1"/>
                </a:solidFill>
              </a:rPr>
              <a:t>..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4648200" y="1905000"/>
            <a:ext cx="2057400" cy="1143000"/>
          </a:xfrm>
          <a:prstGeom prst="wedgeRect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De’e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takon</a:t>
            </a:r>
            <a:endParaRPr lang="en-US" dirty="0" smtClean="0">
              <a:solidFill>
                <a:schemeClr val="bg1"/>
              </a:solidFill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Piye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kabarmuWi</a:t>
            </a:r>
            <a:r>
              <a:rPr lang="en-US" dirty="0" smtClean="0">
                <a:solidFill>
                  <a:schemeClr val="bg1"/>
                </a:solidFill>
              </a:rPr>
              <a:t> 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Rectangular Callout 9"/>
          <p:cNvSpPr/>
          <p:nvPr/>
        </p:nvSpPr>
        <p:spPr>
          <a:xfrm>
            <a:off x="2514600" y="2133600"/>
            <a:ext cx="2057400" cy="1143000"/>
          </a:xfrm>
          <a:prstGeom prst="wedgeRect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He said, Fine !</a:t>
            </a:r>
          </a:p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Mr.Obama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67400" y="5334000"/>
            <a:ext cx="2956066" cy="40011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cap="none" spc="0" dirty="0" err="1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Penterjemah</a:t>
            </a:r>
            <a:r>
              <a:rPr lang="en-US" sz="2000" cap="none" spc="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/ interpreter</a:t>
            </a:r>
            <a:endParaRPr lang="en-US" sz="2000" cap="none" spc="0" dirty="0">
              <a:ln w="18415" cmpd="sng">
                <a:solidFill>
                  <a:schemeClr val="tx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Left-Right Arrow 11"/>
          <p:cNvSpPr/>
          <p:nvPr/>
        </p:nvSpPr>
        <p:spPr>
          <a:xfrm>
            <a:off x="2819400" y="1295400"/>
            <a:ext cx="3505200" cy="457200"/>
          </a:xfrm>
          <a:prstGeom prst="left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Komunikasi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5358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124200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Sangat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susah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untuk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 </a:t>
            </a:r>
            <a:r>
              <a:rPr lang="en-US" sz="1600" b="0" i="1" dirty="0" err="1" smtClean="0">
                <a:solidFill>
                  <a:srgbClr val="FFFF00"/>
                </a:solidFill>
                <a:effectLst/>
                <a:latin typeface="Arial"/>
              </a:rPr>
              <a:t>menggeneralisir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 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protokol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dikarenakan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protokol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memiliki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banyak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variasi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di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dalam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tujuan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penggunaanya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.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Kebanyakan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protokol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memiliki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salah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satu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atau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beberapa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dari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hal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berikut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:</a:t>
            </a:r>
          </a:p>
          <a:p>
            <a:pPr>
              <a:buFont typeface="Arial"/>
              <a:buChar char="•"/>
            </a:pP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Melakukan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deteksi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adanya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koneksi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fisik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atau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ada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tidaknya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komputer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atau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mesin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lainnya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Melakukan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metode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"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jabat-tangan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" </a:t>
            </a:r>
            <a:r>
              <a:rPr lang="en-US" sz="1600" b="0" i="0" dirty="0" smtClean="0">
                <a:solidFill>
                  <a:schemeClr val="bg1"/>
                </a:solidFill>
                <a:effectLst/>
                <a:latin typeface="Arial"/>
              </a:rPr>
              <a:t>(</a:t>
            </a:r>
            <a:r>
              <a:rPr lang="en-US" sz="1600" b="0" u="none" strike="noStrike" dirty="0" smtClean="0">
                <a:solidFill>
                  <a:srgbClr val="FF0000"/>
                </a:solidFill>
                <a:effectLst/>
                <a:latin typeface="Arial"/>
              </a:rPr>
              <a:t>handshaking</a:t>
            </a:r>
            <a:r>
              <a:rPr lang="en-US" sz="1600" b="0" i="0" dirty="0" smtClean="0">
                <a:solidFill>
                  <a:schemeClr val="bg1"/>
                </a:solidFill>
                <a:effectLst/>
                <a:latin typeface="Arial"/>
              </a:rPr>
              <a:t>).</a:t>
            </a:r>
          </a:p>
          <a:p>
            <a:pPr>
              <a:buFont typeface="Arial"/>
              <a:buChar char="•"/>
            </a:pP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Negosiasi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berbagai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macam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karakteristik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hubungan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Bagaimana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mengawali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mengakhiri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suatu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pesan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Bagaimana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format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pesan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yang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digunakan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Yang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harus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dilakukan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saat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terjadi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kerusakan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pesan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atau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pesan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yang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tidak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sempurna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Mendeteksi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 </a:t>
            </a:r>
            <a:r>
              <a:rPr lang="en-US" sz="1600" b="0" i="1" dirty="0" err="1" smtClean="0">
                <a:solidFill>
                  <a:srgbClr val="FFFF00"/>
                </a:solidFill>
                <a:effectLst/>
                <a:latin typeface="Arial"/>
              </a:rPr>
              <a:t>rugi-rugi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 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pada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hubungan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jaringan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langkah-langkah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yang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dilakukan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selanjutnya</a:t>
            </a:r>
            <a:endParaRPr lang="en-US" sz="16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>
              <a:buFont typeface="Arial"/>
              <a:buChar char="•"/>
            </a:pP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Mengakhiri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suatu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koneksi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.</a:t>
            </a:r>
          </a:p>
          <a:p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Untuk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memudahkan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memahami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Protokol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,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kita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mesti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mengerti</a:t>
            </a:r>
            <a:r>
              <a:rPr lang="en-US" sz="1600" b="0" i="0" dirty="0" smtClean="0">
                <a:solidFill>
                  <a:srgbClr val="FF0000"/>
                </a:solidFill>
                <a:effectLst/>
                <a:latin typeface="Arial"/>
              </a:rPr>
              <a:t> </a:t>
            </a:r>
            <a:r>
              <a:rPr lang="en-US" sz="1600" b="0" i="0" u="none" strike="noStrike" dirty="0" smtClean="0">
                <a:solidFill>
                  <a:srgbClr val="FF0000"/>
                </a:solidFill>
                <a:effectLst/>
                <a:latin typeface="Arial"/>
              </a:rPr>
              <a:t>Model OSI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.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Dalam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Model OSI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terdapat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7 layer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dimana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masing-masing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layer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mempunyai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jenis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protokol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sesuai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dengan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 </a:t>
            </a:r>
            <a:r>
              <a:rPr lang="en-US" sz="1600" b="0" i="0" dirty="0" err="1" smtClean="0">
                <a:solidFill>
                  <a:srgbClr val="FFFF00"/>
                </a:solidFill>
                <a:effectLst/>
                <a:latin typeface="Arial"/>
              </a:rPr>
              <a:t>peruntukannya</a:t>
            </a:r>
            <a:r>
              <a:rPr lang="en-US" sz="1600" b="0" i="0" dirty="0" smtClean="0">
                <a:solidFill>
                  <a:srgbClr val="FFFF00"/>
                </a:solidFill>
                <a:effectLst/>
                <a:latin typeface="Arial"/>
              </a:rPr>
              <a:t>.</a:t>
            </a:r>
            <a:endParaRPr lang="en-US" sz="1600" b="0" i="0" dirty="0">
              <a:solidFill>
                <a:srgbClr val="FFFF00"/>
              </a:solidFill>
              <a:effectLst/>
              <a:latin typeface="Arial"/>
            </a:endParaRPr>
          </a:p>
        </p:txBody>
      </p:sp>
      <p:pic>
        <p:nvPicPr>
          <p:cNvPr id="3" name="Picture 2" descr="mpls_vpn_network_ma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68580"/>
            <a:ext cx="3429000" cy="290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358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loud Plain 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2362200"/>
            <a:ext cx="3326994" cy="3326994"/>
          </a:xfrm>
          <a:prstGeom prst="rect">
            <a:avLst/>
          </a:prstGeom>
        </p:spPr>
      </p:pic>
      <p:pic>
        <p:nvPicPr>
          <p:cNvPr id="4" name="Picture 3" descr="04-Computer-Apple-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219200"/>
            <a:ext cx="2466975" cy="2014538"/>
          </a:xfrm>
          <a:prstGeom prst="rect">
            <a:avLst/>
          </a:prstGeom>
        </p:spPr>
      </p:pic>
      <p:pic>
        <p:nvPicPr>
          <p:cNvPr id="5" name="Picture 4" descr="06-Computer-Windows-7-ico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1143000"/>
            <a:ext cx="2211896" cy="2211896"/>
          </a:xfrm>
          <a:prstGeom prst="rect">
            <a:avLst/>
          </a:prstGeom>
        </p:spPr>
      </p:pic>
      <p:pic>
        <p:nvPicPr>
          <p:cNvPr id="6" name="Picture 5" descr="linux_clien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3800" y="685800"/>
            <a:ext cx="1584680" cy="1584680"/>
          </a:xfrm>
          <a:prstGeom prst="rect">
            <a:avLst/>
          </a:prstGeom>
        </p:spPr>
      </p:pic>
      <p:pic>
        <p:nvPicPr>
          <p:cNvPr id="7" name="Picture 6" descr="smartphones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400" y="4343400"/>
            <a:ext cx="1864575" cy="2246213"/>
          </a:xfrm>
          <a:prstGeom prst="rect">
            <a:avLst/>
          </a:prstGeom>
        </p:spPr>
      </p:pic>
      <p:pic>
        <p:nvPicPr>
          <p:cNvPr id="8" name="Picture 7" descr="tabImg011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2200" y="4419600"/>
            <a:ext cx="2971800" cy="2130725"/>
          </a:xfrm>
          <a:prstGeom prst="rect">
            <a:avLst/>
          </a:prstGeom>
        </p:spPr>
      </p:pic>
      <p:pic>
        <p:nvPicPr>
          <p:cNvPr id="9" name="Picture 8" descr="CCTV-cameras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57600" y="5602941"/>
            <a:ext cx="1828800" cy="125505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200400" y="3962400"/>
            <a:ext cx="25146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Protocol TCP/IP</a:t>
            </a:r>
            <a:endParaRPr lang="en-US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438400" y="3048000"/>
            <a:ext cx="76200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1981200" y="4572000"/>
            <a:ext cx="932711" cy="38940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6200000" flipV="1">
            <a:off x="4381501" y="5143499"/>
            <a:ext cx="762000" cy="7620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>
            <a:off x="4114800" y="2514600"/>
            <a:ext cx="7620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0800000" flipV="1">
            <a:off x="5943600" y="3124200"/>
            <a:ext cx="8382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10800000">
            <a:off x="6096000" y="4572000"/>
            <a:ext cx="914400" cy="304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Striped Right Arrow 29"/>
          <p:cNvSpPr/>
          <p:nvPr/>
        </p:nvSpPr>
        <p:spPr>
          <a:xfrm rot="20162621">
            <a:off x="2369226" y="1013995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triped Right Arrow 30"/>
          <p:cNvSpPr/>
          <p:nvPr/>
        </p:nvSpPr>
        <p:spPr>
          <a:xfrm rot="2029870">
            <a:off x="5625025" y="768592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Striped Right Arrow 31"/>
          <p:cNvSpPr/>
          <p:nvPr/>
        </p:nvSpPr>
        <p:spPr>
          <a:xfrm rot="5818953">
            <a:off x="7408032" y="3782404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Striped Right Arrow 32"/>
          <p:cNvSpPr/>
          <p:nvPr/>
        </p:nvSpPr>
        <p:spPr>
          <a:xfrm rot="9273062">
            <a:off x="5948352" y="5900370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Striped Right Arrow 33"/>
          <p:cNvSpPr/>
          <p:nvPr/>
        </p:nvSpPr>
        <p:spPr>
          <a:xfrm rot="12555633">
            <a:off x="2435931" y="6000087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Striped Right Arrow 34"/>
          <p:cNvSpPr/>
          <p:nvPr/>
        </p:nvSpPr>
        <p:spPr>
          <a:xfrm rot="16873439">
            <a:off x="505907" y="3556803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358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del-osi-lay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4114800"/>
            <a:ext cx="3276600" cy="25063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4800" y="228600"/>
            <a:ext cx="64245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International </a:t>
            </a:r>
            <a:r>
              <a:rPr lang="en-US" sz="2400" dirty="0" err="1" smtClean="0"/>
              <a:t>StandariationOrganization</a:t>
            </a:r>
            <a:r>
              <a:rPr lang="en-US" sz="2400" dirty="0" smtClean="0"/>
              <a:t> = ISO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143000"/>
            <a:ext cx="49846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Open System Interconnection = OSI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" y="175260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Model </a:t>
            </a:r>
            <a:r>
              <a:rPr lang="en-US" b="1" dirty="0" err="1" smtClean="0"/>
              <a:t>referensi</a:t>
            </a:r>
            <a:r>
              <a:rPr lang="en-US" b="1" dirty="0" smtClean="0"/>
              <a:t> </a:t>
            </a:r>
            <a:r>
              <a:rPr lang="en-US" b="1" dirty="0" err="1" smtClean="0"/>
              <a:t>jaringan</a:t>
            </a:r>
            <a:r>
              <a:rPr lang="en-US" b="1" dirty="0" smtClean="0"/>
              <a:t> </a:t>
            </a:r>
            <a:r>
              <a:rPr lang="en-US" b="1" dirty="0" err="1" smtClean="0"/>
              <a:t>terbuka</a:t>
            </a:r>
            <a:r>
              <a:rPr lang="en-US" b="1" dirty="0" smtClean="0"/>
              <a:t> OSI</a:t>
            </a:r>
            <a:r>
              <a:rPr lang="en-US" dirty="0" smtClean="0"/>
              <a:t> </a:t>
            </a:r>
            <a:r>
              <a:rPr lang="en-US" dirty="0" err="1" smtClean="0"/>
              <a:t>atau</a:t>
            </a:r>
            <a:r>
              <a:rPr lang="en-US" dirty="0" smtClean="0"/>
              <a:t> </a:t>
            </a:r>
            <a:r>
              <a:rPr lang="en-US" b="1" i="1" dirty="0" smtClean="0"/>
              <a:t>OSI Reference Model for open networking</a:t>
            </a:r>
            <a:r>
              <a:rPr lang="en-US" dirty="0" smtClean="0"/>
              <a:t> 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model </a:t>
            </a:r>
            <a:r>
              <a:rPr lang="en-US" dirty="0" err="1" smtClean="0"/>
              <a:t>arsitektural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yang </a:t>
            </a:r>
            <a:r>
              <a:rPr lang="en-US" dirty="0" err="1" smtClean="0"/>
              <a:t>dikembangkan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badan</a:t>
            </a:r>
            <a:endParaRPr lang="en-US" dirty="0" smtClean="0"/>
          </a:p>
          <a:p>
            <a:r>
              <a:rPr lang="en-US" dirty="0" smtClean="0"/>
              <a:t> International Organization for Standardization (ISO) </a:t>
            </a:r>
            <a:r>
              <a:rPr lang="en-US" dirty="0" err="1" smtClean="0"/>
              <a:t>di</a:t>
            </a:r>
            <a:r>
              <a:rPr lang="en-US" dirty="0" smtClean="0"/>
              <a:t> </a:t>
            </a:r>
            <a:r>
              <a:rPr lang="en-US" dirty="0" err="1" smtClean="0">
                <a:hlinkClick r:id="rId3" tooltip="Eropa"/>
              </a:rPr>
              <a:t>Eropa</a:t>
            </a:r>
            <a:r>
              <a:rPr lang="en-US" dirty="0" smtClean="0"/>
              <a:t> 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 1977.</a:t>
            </a:r>
          </a:p>
          <a:p>
            <a:r>
              <a:rPr lang="en-US" dirty="0" smtClean="0"/>
              <a:t> OSI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singkatan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 </a:t>
            </a:r>
            <a:r>
              <a:rPr lang="en-US" b="1" i="1" dirty="0" smtClean="0"/>
              <a:t>Open System Interconnection</a:t>
            </a:r>
            <a:r>
              <a:rPr lang="en-US" dirty="0" smtClean="0"/>
              <a:t>. </a:t>
            </a:r>
          </a:p>
          <a:p>
            <a:r>
              <a:rPr lang="en-US" dirty="0" smtClean="0"/>
              <a:t>Model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model "</a:t>
            </a:r>
            <a:r>
              <a:rPr lang="en-US" b="1" dirty="0" smtClean="0"/>
              <a:t>Model </a:t>
            </a:r>
            <a:r>
              <a:rPr lang="en-US" b="1" dirty="0" err="1" smtClean="0"/>
              <a:t>tujuh</a:t>
            </a:r>
            <a:r>
              <a:rPr lang="en-US" b="1" dirty="0" smtClean="0"/>
              <a:t> lapis OSI</a:t>
            </a:r>
            <a:r>
              <a:rPr lang="en-US" dirty="0" smtClean="0"/>
              <a:t>" (</a:t>
            </a:r>
            <a:r>
              <a:rPr lang="en-US" i="1" dirty="0" smtClean="0"/>
              <a:t>OSI seven layer model</a:t>
            </a:r>
            <a:r>
              <a:rPr lang="en-US" dirty="0" smtClean="0"/>
              <a:t>).</a:t>
            </a:r>
          </a:p>
          <a:p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munculnya</a:t>
            </a:r>
            <a:r>
              <a:rPr lang="en-US" dirty="0" smtClean="0"/>
              <a:t> model </a:t>
            </a:r>
            <a:r>
              <a:rPr lang="en-US" dirty="0" err="1" smtClean="0"/>
              <a:t>referensi</a:t>
            </a:r>
            <a:r>
              <a:rPr lang="en-US" dirty="0" smtClean="0"/>
              <a:t> OSI,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tergantung</a:t>
            </a:r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pemasok</a:t>
            </a:r>
            <a:r>
              <a:rPr lang="en-US" dirty="0" smtClean="0"/>
              <a:t> (</a:t>
            </a:r>
            <a:r>
              <a:rPr lang="en-US" i="1" dirty="0" smtClean="0"/>
              <a:t>vendor</a:t>
            </a:r>
            <a:r>
              <a:rPr lang="en-US" dirty="0" smtClean="0"/>
              <a:t>)</a:t>
            </a:r>
          </a:p>
          <a:p>
            <a:endParaRPr lang="en-US" dirty="0"/>
          </a:p>
        </p:txBody>
      </p:sp>
      <p:pic>
        <p:nvPicPr>
          <p:cNvPr id="7" name="Picture 6" descr="abci_ams_pyrami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4800" y="4343400"/>
            <a:ext cx="2769375" cy="2248733"/>
          </a:xfrm>
          <a:prstGeom prst="rect">
            <a:avLst/>
          </a:prstGeom>
        </p:spPr>
      </p:pic>
      <p:pic>
        <p:nvPicPr>
          <p:cNvPr id="8" name="Picture 7" descr="iso-standards-1-6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10400" y="304800"/>
            <a:ext cx="1828800" cy="1373033"/>
          </a:xfrm>
          <a:prstGeom prst="rect">
            <a:avLst/>
          </a:prstGeom>
        </p:spPr>
      </p:pic>
      <p:pic>
        <p:nvPicPr>
          <p:cNvPr id="9" name="Picture 8" descr="iso-9001-200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6200" y="3581400"/>
            <a:ext cx="1066800" cy="1054990"/>
          </a:xfrm>
          <a:prstGeom prst="rect">
            <a:avLst/>
          </a:prstGeom>
        </p:spPr>
      </p:pic>
      <p:pic>
        <p:nvPicPr>
          <p:cNvPr id="10" name="Picture 9" descr="isocolourbox623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62800" y="4800600"/>
            <a:ext cx="1794850" cy="181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358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SI lay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358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116</Words>
  <Application>Microsoft Office PowerPoint</Application>
  <PresentationFormat>On-screen Show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Flow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pavilion</dc:creator>
  <cp:lastModifiedBy>ACER V5-123</cp:lastModifiedBy>
  <cp:revision>21</cp:revision>
  <dcterms:created xsi:type="dcterms:W3CDTF">2014-09-02T23:22:20Z</dcterms:created>
  <dcterms:modified xsi:type="dcterms:W3CDTF">2014-09-03T05:06:21Z</dcterms:modified>
</cp:coreProperties>
</file>